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73" r:id="rId7"/>
    <p:sldId id="282" r:id="rId8"/>
    <p:sldId id="284" r:id="rId9"/>
    <p:sldId id="288" r:id="rId10"/>
    <p:sldId id="285" r:id="rId11"/>
    <p:sldId id="289" r:id="rId12"/>
    <p:sldId id="290" r:id="rId13"/>
    <p:sldId id="280" r:id="rId14"/>
    <p:sldId id="291" r:id="rId15"/>
    <p:sldId id="272" r:id="rId16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tílus és rács nélkül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0CF427C-004F-4E6F-B716-D27B6B5A96A8}" type="datetimeFigureOut">
              <a:rPr lang="hu-HU" smtClean="0"/>
              <a:t>2019. 05. 11.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B91B26B-C8F6-44EA-9C64-C0FAD648039B}" type="slidenum">
              <a:rPr lang="hu-HU" smtClean="0"/>
              <a:t>‹#›</a:t>
            </a:fld>
            <a:endParaRPr lang="hu-H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063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427C-004F-4E6F-B716-D27B6B5A96A8}" type="datetimeFigureOut">
              <a:rPr lang="hu-HU" smtClean="0"/>
              <a:t>2019. 05. 11.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1B26B-C8F6-44EA-9C64-C0FAD64803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57892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427C-004F-4E6F-B716-D27B6B5A96A8}" type="datetimeFigureOut">
              <a:rPr lang="hu-HU" smtClean="0"/>
              <a:t>2019. 05. 11.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1B26B-C8F6-44EA-9C64-C0FAD64803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1448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427C-004F-4E6F-B716-D27B6B5A96A8}" type="datetimeFigureOut">
              <a:rPr lang="hu-HU" smtClean="0"/>
              <a:t>2019. 05. 11.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1B26B-C8F6-44EA-9C64-C0FAD64803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0633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427C-004F-4E6F-B716-D27B6B5A96A8}" type="datetimeFigureOut">
              <a:rPr lang="hu-HU" smtClean="0"/>
              <a:t>2019. 05. 11.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1B26B-C8F6-44EA-9C64-C0FAD648039B}" type="slidenum">
              <a:rPr lang="hu-HU" smtClean="0"/>
              <a:t>‹#›</a:t>
            </a:fld>
            <a:endParaRPr lang="hu-H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7287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427C-004F-4E6F-B716-D27B6B5A96A8}" type="datetimeFigureOut">
              <a:rPr lang="hu-HU" smtClean="0"/>
              <a:t>2019. 05. 11.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1B26B-C8F6-44EA-9C64-C0FAD64803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20605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427C-004F-4E6F-B716-D27B6B5A96A8}" type="datetimeFigureOut">
              <a:rPr lang="hu-HU" smtClean="0"/>
              <a:t>2019. 05. 11.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1B26B-C8F6-44EA-9C64-C0FAD64803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2765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427C-004F-4E6F-B716-D27B6B5A96A8}" type="datetimeFigureOut">
              <a:rPr lang="hu-HU" smtClean="0"/>
              <a:t>2019. 05. 11.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1B26B-C8F6-44EA-9C64-C0FAD64803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55000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427C-004F-4E6F-B716-D27B6B5A96A8}" type="datetimeFigureOut">
              <a:rPr lang="hu-HU" smtClean="0"/>
              <a:t>2019. 05. 11.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1B26B-C8F6-44EA-9C64-C0FAD64803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82855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427C-004F-4E6F-B716-D27B6B5A96A8}" type="datetimeFigureOut">
              <a:rPr lang="hu-HU" smtClean="0"/>
              <a:t>2019. 05. 11.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1B26B-C8F6-44EA-9C64-C0FAD64803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57225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427C-004F-4E6F-B716-D27B6B5A96A8}" type="datetimeFigureOut">
              <a:rPr lang="hu-HU" smtClean="0"/>
              <a:t>2019. 05. 11.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1B26B-C8F6-44EA-9C64-C0FAD64803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06528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40CF427C-004F-4E6F-B716-D27B6B5A96A8}" type="datetimeFigureOut">
              <a:rPr lang="hu-HU" smtClean="0"/>
              <a:t>2019. 05. 11.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FB91B26B-C8F6-44EA-9C64-C0FAD64803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7878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A Java programozási </a:t>
            </a:r>
            <a:r>
              <a:rPr lang="hu-HU" dirty="0" err="1"/>
              <a:t>nyelvRől</a:t>
            </a:r>
            <a:endParaRPr lang="hu-HU" dirty="0"/>
          </a:p>
        </p:txBody>
      </p:sp>
      <p:sp>
        <p:nvSpPr>
          <p:cNvPr id="5" name="Alcím 2"/>
          <p:cNvSpPr txBox="1">
            <a:spLocks/>
          </p:cNvSpPr>
          <p:nvPr/>
        </p:nvSpPr>
        <p:spPr>
          <a:xfrm>
            <a:off x="3205821" y="5042653"/>
            <a:ext cx="8767860" cy="13881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None/>
              <a:defRPr sz="2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 smtClean="0"/>
              <a:t>Balázs Katalin</a:t>
            </a:r>
          </a:p>
          <a:p>
            <a:r>
              <a:rPr lang="hu-HU" dirty="0" smtClean="0"/>
              <a:t>Marosvásárhely, 2019 </a:t>
            </a:r>
            <a:r>
              <a:rPr lang="hu-HU" smtClean="0"/>
              <a:t>május </a:t>
            </a:r>
            <a:r>
              <a:rPr lang="hu-HU" smtClean="0"/>
              <a:t>23</a:t>
            </a:r>
            <a:r>
              <a:rPr lang="hu-HU" smtClean="0"/>
              <a:t>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5749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41144" y="1135782"/>
            <a:ext cx="10693667" cy="516954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87313" indent="0">
              <a:buNone/>
            </a:pPr>
            <a:r>
              <a:rPr lang="hu-HU" sz="2400" dirty="0">
                <a:solidFill>
                  <a:schemeClr val="tx1"/>
                </a:solidFill>
              </a:rPr>
              <a:t>Az eseményosztályok közös őse</a:t>
            </a:r>
            <a:r>
              <a:rPr lang="hu-HU" sz="2400" dirty="0" smtClean="0">
                <a:solidFill>
                  <a:schemeClr val="tx1"/>
                </a:solidFill>
              </a:rPr>
              <a:t>: </a:t>
            </a:r>
          </a:p>
          <a:p>
            <a:pPr marL="87313" indent="0">
              <a:buNone/>
            </a:pPr>
            <a:r>
              <a:rPr lang="hu-HU" sz="2400" dirty="0">
                <a:solidFill>
                  <a:schemeClr val="tx1"/>
                </a:solidFill>
              </a:rPr>
              <a:t>	</a:t>
            </a:r>
            <a:r>
              <a:rPr lang="hu-HU" sz="2400" dirty="0" smtClean="0">
                <a:solidFill>
                  <a:schemeClr val="tx1"/>
                </a:solidFill>
              </a:rPr>
              <a:t>a </a:t>
            </a:r>
            <a:r>
              <a:rPr lang="hu-HU" sz="2400" i="1" dirty="0" err="1" smtClean="0">
                <a:solidFill>
                  <a:srgbClr val="FF0000"/>
                </a:solidFill>
              </a:rPr>
              <a:t>java.awt</a:t>
            </a:r>
            <a:r>
              <a:rPr lang="hu-HU" sz="2400" dirty="0" smtClean="0">
                <a:solidFill>
                  <a:schemeClr val="tx1"/>
                </a:solidFill>
              </a:rPr>
              <a:t> csomagban található </a:t>
            </a:r>
            <a:r>
              <a:rPr lang="hu-HU" sz="2400" b="1" i="1" dirty="0" err="1"/>
              <a:t>AWTEvent</a:t>
            </a:r>
            <a:r>
              <a:rPr lang="hu-HU" sz="2400" dirty="0" smtClean="0">
                <a:solidFill>
                  <a:schemeClr val="tx1"/>
                </a:solidFill>
              </a:rPr>
              <a:t> absztrakt alaposztály</a:t>
            </a:r>
            <a:endParaRPr lang="hu-HU" sz="2400" dirty="0">
              <a:solidFill>
                <a:schemeClr val="tx1"/>
              </a:solidFill>
            </a:endParaRPr>
          </a:p>
          <a:p>
            <a:pPr marL="442912" indent="0">
              <a:buNone/>
            </a:pPr>
            <a:r>
              <a:rPr lang="hu-HU" sz="2400" dirty="0" smtClean="0">
                <a:solidFill>
                  <a:schemeClr val="tx1"/>
                </a:solidFill>
              </a:rPr>
              <a:t>			a </a:t>
            </a:r>
            <a:r>
              <a:rPr lang="hu-HU" sz="2400" i="1" dirty="0" err="1" smtClean="0">
                <a:solidFill>
                  <a:srgbClr val="FF0000"/>
                </a:solidFill>
              </a:rPr>
              <a:t>java.util</a:t>
            </a:r>
            <a:r>
              <a:rPr lang="hu-HU" sz="2400" dirty="0" smtClean="0">
                <a:solidFill>
                  <a:schemeClr val="tx1"/>
                </a:solidFill>
              </a:rPr>
              <a:t>  csomag </a:t>
            </a:r>
            <a:r>
              <a:rPr lang="hu-HU" sz="2400" i="1" dirty="0" err="1" smtClean="0">
                <a:solidFill>
                  <a:srgbClr val="FF0000"/>
                </a:solidFill>
              </a:rPr>
              <a:t>EventObject</a:t>
            </a:r>
            <a:r>
              <a:rPr lang="hu-HU" sz="2400" dirty="0" smtClean="0">
                <a:solidFill>
                  <a:schemeClr val="tx1"/>
                </a:solidFill>
              </a:rPr>
              <a:t> osztályából származik</a:t>
            </a:r>
            <a:endParaRPr lang="hu-HU" sz="2400" dirty="0">
              <a:solidFill>
                <a:schemeClr val="tx1"/>
              </a:solidFill>
            </a:endParaRPr>
          </a:p>
          <a:p>
            <a:pPr marL="87313" indent="0">
              <a:buNone/>
            </a:pPr>
            <a:r>
              <a:rPr lang="hu-HU" sz="2400" dirty="0" smtClean="0">
                <a:solidFill>
                  <a:schemeClr val="tx1"/>
                </a:solidFill>
              </a:rPr>
              <a:t>Néhány figyelő interfész:</a:t>
            </a:r>
          </a:p>
          <a:p>
            <a:pPr marL="981075" indent="-342900" defTabSz="582613"/>
            <a:r>
              <a:rPr lang="hu-HU" sz="2400" dirty="0">
                <a:solidFill>
                  <a:schemeClr val="tx1"/>
                </a:solidFill>
              </a:rPr>
              <a:t>	</a:t>
            </a:r>
            <a:r>
              <a:rPr lang="hu-HU" sz="2400" b="1" i="1" dirty="0" err="1"/>
              <a:t>ComponentListener</a:t>
            </a:r>
            <a:r>
              <a:rPr lang="hu-HU" sz="2400" dirty="0" smtClean="0">
                <a:solidFill>
                  <a:schemeClr val="tx1"/>
                </a:solidFill>
              </a:rPr>
              <a:t>	 – a komponensek megjelenítéssel kapcsolatos 							tulajdonságainak változását figyeli</a:t>
            </a:r>
          </a:p>
          <a:p>
            <a:pPr marL="981075" indent="-342900" defTabSz="582613"/>
            <a:r>
              <a:rPr lang="hu-HU" sz="2400" dirty="0" smtClean="0">
                <a:solidFill>
                  <a:schemeClr val="tx1"/>
                </a:solidFill>
              </a:rPr>
              <a:t> 	</a:t>
            </a:r>
            <a:r>
              <a:rPr lang="hu-HU" sz="2400" b="1" i="1" dirty="0" err="1"/>
              <a:t>FocusListener</a:t>
            </a:r>
            <a:r>
              <a:rPr lang="hu-HU" sz="2400" dirty="0" smtClean="0">
                <a:solidFill>
                  <a:schemeClr val="tx1"/>
                </a:solidFill>
              </a:rPr>
              <a:t>		 </a:t>
            </a:r>
            <a:r>
              <a:rPr lang="hu-HU" sz="2400" dirty="0">
                <a:solidFill>
                  <a:schemeClr val="tx1"/>
                </a:solidFill>
              </a:rPr>
              <a:t>– a fókuszeseményeket </a:t>
            </a:r>
            <a:r>
              <a:rPr lang="hu-HU" sz="2400" dirty="0" smtClean="0">
                <a:solidFill>
                  <a:schemeClr val="tx1"/>
                </a:solidFill>
              </a:rPr>
              <a:t>figyeli</a:t>
            </a:r>
          </a:p>
          <a:p>
            <a:pPr marL="981075" indent="-342900" defTabSz="582613"/>
            <a:r>
              <a:rPr lang="hu-HU" sz="2400" dirty="0" smtClean="0">
                <a:solidFill>
                  <a:schemeClr val="tx1"/>
                </a:solidFill>
              </a:rPr>
              <a:t> 	</a:t>
            </a:r>
            <a:r>
              <a:rPr lang="hu-HU" sz="2400" b="1" i="1" dirty="0" err="1"/>
              <a:t>KeyListener</a:t>
            </a:r>
            <a:r>
              <a:rPr lang="hu-HU" sz="2400" b="1" i="1" dirty="0"/>
              <a:t> </a:t>
            </a:r>
            <a:r>
              <a:rPr lang="hu-HU" sz="2400" dirty="0" smtClean="0">
                <a:solidFill>
                  <a:schemeClr val="tx1"/>
                </a:solidFill>
              </a:rPr>
              <a:t>			– a billentyűzettel kapcsolatos eseményeket figyeli</a:t>
            </a:r>
          </a:p>
          <a:p>
            <a:pPr marL="981075" indent="-342900" defTabSz="582613"/>
            <a:r>
              <a:rPr lang="hu-HU" sz="2400" dirty="0">
                <a:solidFill>
                  <a:schemeClr val="tx1"/>
                </a:solidFill>
              </a:rPr>
              <a:t> </a:t>
            </a:r>
            <a:r>
              <a:rPr lang="hu-HU" sz="2400" dirty="0" smtClean="0">
                <a:solidFill>
                  <a:schemeClr val="tx1"/>
                </a:solidFill>
              </a:rPr>
              <a:t>	</a:t>
            </a:r>
            <a:r>
              <a:rPr lang="hu-HU" sz="2400" b="1" i="1" dirty="0" err="1"/>
              <a:t>MouseListener</a:t>
            </a:r>
            <a:r>
              <a:rPr lang="hu-HU" sz="2400" dirty="0" smtClean="0">
                <a:solidFill>
                  <a:schemeClr val="tx1"/>
                </a:solidFill>
              </a:rPr>
              <a:t>		– az egérműveleteket figyeli</a:t>
            </a:r>
          </a:p>
          <a:p>
            <a:pPr marL="981075" indent="-342900" defTabSz="582613"/>
            <a:r>
              <a:rPr lang="hu-HU" sz="2400" dirty="0">
                <a:solidFill>
                  <a:schemeClr val="tx1"/>
                </a:solidFill>
              </a:rPr>
              <a:t> </a:t>
            </a:r>
            <a:r>
              <a:rPr lang="hu-HU" sz="2400" dirty="0" smtClean="0">
                <a:solidFill>
                  <a:schemeClr val="tx1"/>
                </a:solidFill>
              </a:rPr>
              <a:t>	</a:t>
            </a:r>
            <a:r>
              <a:rPr lang="hu-HU" sz="2400" b="1" i="1" dirty="0" err="1"/>
              <a:t>MouseMotionListener</a:t>
            </a:r>
            <a:r>
              <a:rPr lang="hu-HU" sz="2400" dirty="0" smtClean="0">
                <a:solidFill>
                  <a:schemeClr val="tx1"/>
                </a:solidFill>
              </a:rPr>
              <a:t> 	– az egér pointer mozgását figyeli</a:t>
            </a:r>
            <a:endParaRPr lang="hu-HU" sz="2400" dirty="0">
              <a:solidFill>
                <a:schemeClr val="tx1"/>
              </a:solidFill>
            </a:endParaRPr>
          </a:p>
        </p:txBody>
      </p:sp>
      <p:sp>
        <p:nvSpPr>
          <p:cNvPr id="5" name="Cím 1"/>
          <p:cNvSpPr>
            <a:spLocks noGrp="1"/>
          </p:cNvSpPr>
          <p:nvPr>
            <p:ph type="title"/>
          </p:nvPr>
        </p:nvSpPr>
        <p:spPr>
          <a:xfrm>
            <a:off x="741143" y="339871"/>
            <a:ext cx="10693667" cy="795911"/>
          </a:xfrm>
        </p:spPr>
        <p:txBody>
          <a:bodyPr>
            <a:normAutofit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hu-HU" sz="3000" dirty="0" smtClean="0">
                <a:solidFill>
                  <a:srgbClr val="C00000"/>
                </a:solidFill>
              </a:rPr>
              <a:t>AWT események</a:t>
            </a:r>
            <a:endParaRPr lang="hu-HU" sz="3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49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43276" y="320843"/>
            <a:ext cx="9875520" cy="545431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C00000"/>
                </a:solidFill>
              </a:rPr>
              <a:t>Általános AWT események</a:t>
            </a:r>
            <a:endParaRPr lang="en-GB" sz="2800" dirty="0">
              <a:solidFill>
                <a:srgbClr val="C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43276" y="866274"/>
            <a:ext cx="10453037" cy="5599296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endParaRPr lang="en-GB" dirty="0" smtClean="0">
              <a:solidFill>
                <a:schemeClr val="tx1"/>
              </a:solidFill>
            </a:endParaRP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endParaRPr lang="hu-HU" dirty="0">
              <a:solidFill>
                <a:schemeClr val="tx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7744398"/>
              </p:ext>
            </p:extLst>
          </p:nvPr>
        </p:nvGraphicFramePr>
        <p:xfrm>
          <a:off x="1916498" y="866275"/>
          <a:ext cx="8344032" cy="5599295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781344">
                  <a:extLst>
                    <a:ext uri="{9D8B030D-6E8A-4147-A177-3AD203B41FA5}">
                      <a16:colId xmlns:a16="http://schemas.microsoft.com/office/drawing/2014/main" val="2619500609"/>
                    </a:ext>
                  </a:extLst>
                </a:gridCol>
                <a:gridCol w="2781344">
                  <a:extLst>
                    <a:ext uri="{9D8B030D-6E8A-4147-A177-3AD203B41FA5}">
                      <a16:colId xmlns:a16="http://schemas.microsoft.com/office/drawing/2014/main" val="1814846221"/>
                    </a:ext>
                  </a:extLst>
                </a:gridCol>
                <a:gridCol w="2781344">
                  <a:extLst>
                    <a:ext uri="{9D8B030D-6E8A-4147-A177-3AD203B41FA5}">
                      <a16:colId xmlns:a16="http://schemas.microsoft.com/office/drawing/2014/main" val="1495359785"/>
                    </a:ext>
                  </a:extLst>
                </a:gridCol>
              </a:tblGrid>
              <a:tr h="429031"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Esemény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Figyelő interfész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Metódus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924044"/>
                  </a:ext>
                </a:extLst>
              </a:tr>
              <a:tr h="1101834">
                <a:tc>
                  <a:txBody>
                    <a:bodyPr/>
                    <a:lstStyle/>
                    <a:p>
                      <a:r>
                        <a:rPr lang="hu-HU" sz="1600" i="1" dirty="0" err="1" smtClean="0"/>
                        <a:t>ComponentEvent</a:t>
                      </a:r>
                      <a:endParaRPr lang="en-GB" sz="16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1600" i="1" dirty="0" err="1" smtClean="0"/>
                        <a:t>ComponentListener</a:t>
                      </a:r>
                      <a:endParaRPr lang="en-GB" sz="16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1600" i="1" dirty="0" err="1" smtClean="0"/>
                        <a:t>componentResized</a:t>
                      </a:r>
                      <a:endParaRPr lang="hu-HU" sz="1600" i="1" dirty="0" smtClean="0"/>
                    </a:p>
                    <a:p>
                      <a:r>
                        <a:rPr lang="hu-HU" sz="1600" i="1" dirty="0" err="1" smtClean="0"/>
                        <a:t>componentMoved</a:t>
                      </a:r>
                      <a:endParaRPr lang="hu-HU" sz="1600" i="1" dirty="0" smtClean="0"/>
                    </a:p>
                    <a:p>
                      <a:r>
                        <a:rPr lang="hu-HU" sz="1600" i="1" dirty="0" err="1" smtClean="0"/>
                        <a:t>componentShown</a:t>
                      </a:r>
                      <a:endParaRPr lang="hu-HU" sz="1600" i="1" dirty="0" smtClean="0"/>
                    </a:p>
                    <a:p>
                      <a:r>
                        <a:rPr lang="hu-HU" sz="1600" i="1" dirty="0" err="1" smtClean="0"/>
                        <a:t>componentHidden</a:t>
                      </a:r>
                      <a:endParaRPr lang="en-GB" sz="1600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0388700"/>
                  </a:ext>
                </a:extLst>
              </a:tr>
              <a:tr h="586669">
                <a:tc>
                  <a:txBody>
                    <a:bodyPr/>
                    <a:lstStyle/>
                    <a:p>
                      <a:r>
                        <a:rPr lang="hu-HU" sz="1600" i="1" dirty="0" err="1" smtClean="0"/>
                        <a:t>FocusEvent</a:t>
                      </a:r>
                      <a:endParaRPr lang="en-GB" sz="16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1600" i="1" dirty="0" err="1" smtClean="0"/>
                        <a:t>FocusListener</a:t>
                      </a:r>
                      <a:endParaRPr lang="en-GB" sz="16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1600" i="1" dirty="0" err="1" smtClean="0"/>
                        <a:t>focusGained</a:t>
                      </a:r>
                      <a:endParaRPr lang="hu-HU" sz="1600" i="1" dirty="0" smtClean="0"/>
                    </a:p>
                    <a:p>
                      <a:r>
                        <a:rPr lang="hu-HU" sz="1600" i="1" dirty="0" err="1" smtClean="0"/>
                        <a:t>focusLost</a:t>
                      </a:r>
                      <a:endParaRPr lang="en-GB" sz="1600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39041003"/>
                  </a:ext>
                </a:extLst>
              </a:tr>
              <a:tr h="836939">
                <a:tc>
                  <a:txBody>
                    <a:bodyPr/>
                    <a:lstStyle/>
                    <a:p>
                      <a:r>
                        <a:rPr lang="hu-HU" sz="1600" i="1" dirty="0" err="1" smtClean="0"/>
                        <a:t>KeyEvent</a:t>
                      </a:r>
                      <a:endParaRPr lang="en-GB" sz="16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1600" i="1" dirty="0" err="1" smtClean="0"/>
                        <a:t>KeyListener</a:t>
                      </a:r>
                      <a:endParaRPr lang="en-GB" sz="16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1600" i="1" dirty="0" err="1" smtClean="0"/>
                        <a:t>keyTyped</a:t>
                      </a:r>
                      <a:endParaRPr lang="hu-HU" sz="1600" i="1" dirty="0" smtClean="0"/>
                    </a:p>
                    <a:p>
                      <a:r>
                        <a:rPr lang="hu-HU" sz="1600" i="1" dirty="0" err="1" smtClean="0"/>
                        <a:t>keyPressed</a:t>
                      </a:r>
                      <a:endParaRPr lang="hu-HU" sz="1600" i="1" dirty="0" smtClean="0"/>
                    </a:p>
                    <a:p>
                      <a:r>
                        <a:rPr lang="hu-HU" sz="1600" i="1" dirty="0" err="1" smtClean="0"/>
                        <a:t>keyReleased</a:t>
                      </a:r>
                      <a:endParaRPr lang="en-GB" sz="1600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8138703"/>
                  </a:ext>
                </a:extLst>
              </a:tr>
              <a:tr h="1345602">
                <a:tc>
                  <a:txBody>
                    <a:bodyPr/>
                    <a:lstStyle/>
                    <a:p>
                      <a:r>
                        <a:rPr lang="hu-HU" sz="1600" i="1" dirty="0" err="1" smtClean="0"/>
                        <a:t>MouseEvent</a:t>
                      </a:r>
                      <a:endParaRPr lang="en-GB" sz="16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1600" i="1" dirty="0" err="1" smtClean="0"/>
                        <a:t>MouseListener</a:t>
                      </a:r>
                      <a:endParaRPr lang="en-GB" sz="16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1600" i="1" dirty="0" err="1" smtClean="0"/>
                        <a:t>mouseClicked</a:t>
                      </a:r>
                      <a:endParaRPr lang="hu-HU" sz="1600" i="1" dirty="0" smtClean="0"/>
                    </a:p>
                    <a:p>
                      <a:r>
                        <a:rPr lang="hu-HU" sz="1600" i="1" dirty="0" err="1" smtClean="0"/>
                        <a:t>mousePressed</a:t>
                      </a:r>
                      <a:endParaRPr lang="hu-HU" sz="1600" i="1" dirty="0" smtClean="0"/>
                    </a:p>
                    <a:p>
                      <a:r>
                        <a:rPr lang="hu-HU" sz="1600" i="1" dirty="0" err="1" smtClean="0"/>
                        <a:t>mouseReleased</a:t>
                      </a:r>
                      <a:endParaRPr lang="hu-HU" sz="1600" i="1" dirty="0" smtClean="0"/>
                    </a:p>
                    <a:p>
                      <a:r>
                        <a:rPr lang="hu-HU" sz="1600" i="1" dirty="0" err="1" smtClean="0"/>
                        <a:t>mouseEntered</a:t>
                      </a:r>
                      <a:endParaRPr lang="hu-HU" sz="1600" i="1" dirty="0" smtClean="0"/>
                    </a:p>
                    <a:p>
                      <a:r>
                        <a:rPr lang="hu-HU" sz="1600" i="1" dirty="0" err="1" smtClean="0"/>
                        <a:t>mouseExited</a:t>
                      </a:r>
                      <a:endParaRPr lang="en-GB" sz="1600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88449202"/>
                  </a:ext>
                </a:extLst>
              </a:tr>
              <a:tr h="624047">
                <a:tc>
                  <a:txBody>
                    <a:bodyPr/>
                    <a:lstStyle/>
                    <a:p>
                      <a:r>
                        <a:rPr lang="hu-HU" sz="1600" i="1" dirty="0" err="1" smtClean="0"/>
                        <a:t>MouseEvent</a:t>
                      </a:r>
                      <a:endParaRPr lang="en-GB" sz="16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1600" i="1" dirty="0" err="1" smtClean="0"/>
                        <a:t>MouseMotionListener</a:t>
                      </a:r>
                      <a:endParaRPr lang="en-GB" sz="16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1600" i="1" dirty="0" err="1" smtClean="0"/>
                        <a:t>mouseDragged</a:t>
                      </a:r>
                      <a:endParaRPr lang="hu-HU" sz="1600" i="1" dirty="0" smtClean="0"/>
                    </a:p>
                    <a:p>
                      <a:r>
                        <a:rPr lang="hu-HU" sz="1600" i="1" dirty="0" err="1" smtClean="0"/>
                        <a:t>mouseMoved</a:t>
                      </a:r>
                      <a:endParaRPr lang="en-GB" sz="1600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9469990"/>
                  </a:ext>
                </a:extLst>
              </a:tr>
              <a:tr h="675173">
                <a:tc>
                  <a:txBody>
                    <a:bodyPr/>
                    <a:lstStyle/>
                    <a:p>
                      <a:r>
                        <a:rPr lang="hu-HU" sz="1600" i="1" dirty="0" err="1" smtClean="0"/>
                        <a:t>ContainerEvent</a:t>
                      </a:r>
                      <a:endParaRPr lang="en-GB" sz="16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1600" i="1" dirty="0" err="1" smtClean="0"/>
                        <a:t>ContainerListener</a:t>
                      </a:r>
                      <a:endParaRPr lang="en-GB" sz="16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1600" i="1" dirty="0" err="1" smtClean="0"/>
                        <a:t>componentAdded</a:t>
                      </a:r>
                      <a:endParaRPr lang="hu-HU" sz="1600" i="1" dirty="0" smtClean="0"/>
                    </a:p>
                    <a:p>
                      <a:r>
                        <a:rPr lang="hu-HU" sz="1600" i="1" dirty="0" err="1" smtClean="0"/>
                        <a:t>componentRemoved</a:t>
                      </a:r>
                      <a:endParaRPr lang="en-GB" sz="1600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71347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412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43276" y="320843"/>
            <a:ext cx="9875520" cy="497304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C00000"/>
                </a:solidFill>
              </a:rPr>
              <a:t>Bizonyos komponenstípusokhoz kötődő AWT események</a:t>
            </a:r>
            <a:endParaRPr lang="en-GB" sz="2800" dirty="0">
              <a:solidFill>
                <a:srgbClr val="C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43276" y="827773"/>
            <a:ext cx="10453037" cy="5717406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endParaRPr lang="en-GB" dirty="0" smtClean="0">
              <a:solidFill>
                <a:schemeClr val="tx1"/>
              </a:solidFill>
            </a:endParaRP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endParaRPr lang="hu-HU" dirty="0">
              <a:solidFill>
                <a:schemeClr val="tx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9991608"/>
              </p:ext>
            </p:extLst>
          </p:nvPr>
        </p:nvGraphicFramePr>
        <p:xfrm>
          <a:off x="1429352" y="837399"/>
          <a:ext cx="9480884" cy="5717406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370221">
                  <a:extLst>
                    <a:ext uri="{9D8B030D-6E8A-4147-A177-3AD203B41FA5}">
                      <a16:colId xmlns:a16="http://schemas.microsoft.com/office/drawing/2014/main" val="2619500609"/>
                    </a:ext>
                  </a:extLst>
                </a:gridCol>
                <a:gridCol w="2370221">
                  <a:extLst>
                    <a:ext uri="{9D8B030D-6E8A-4147-A177-3AD203B41FA5}">
                      <a16:colId xmlns:a16="http://schemas.microsoft.com/office/drawing/2014/main" val="140471101"/>
                    </a:ext>
                  </a:extLst>
                </a:gridCol>
                <a:gridCol w="2370221">
                  <a:extLst>
                    <a:ext uri="{9D8B030D-6E8A-4147-A177-3AD203B41FA5}">
                      <a16:colId xmlns:a16="http://schemas.microsoft.com/office/drawing/2014/main" val="1814846221"/>
                    </a:ext>
                  </a:extLst>
                </a:gridCol>
                <a:gridCol w="2370221">
                  <a:extLst>
                    <a:ext uri="{9D8B030D-6E8A-4147-A177-3AD203B41FA5}">
                      <a16:colId xmlns:a16="http://schemas.microsoft.com/office/drawing/2014/main" val="1495359785"/>
                    </a:ext>
                  </a:extLst>
                </a:gridCol>
              </a:tblGrid>
              <a:tr h="435756"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Esemény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Előfordulás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Figyelő interfész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Metódus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924044"/>
                  </a:ext>
                </a:extLst>
              </a:tr>
              <a:tr h="1099096">
                <a:tc>
                  <a:txBody>
                    <a:bodyPr/>
                    <a:lstStyle/>
                    <a:p>
                      <a:r>
                        <a:rPr lang="hu-HU" sz="1600" i="1" dirty="0" err="1" smtClean="0"/>
                        <a:t>ActionEvent</a:t>
                      </a:r>
                      <a:endParaRPr lang="en-GB" sz="16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1600" i="1" dirty="0" err="1" smtClean="0"/>
                        <a:t>Button</a:t>
                      </a:r>
                      <a:endParaRPr lang="hu-HU" sz="1600" i="1" dirty="0" smtClean="0"/>
                    </a:p>
                    <a:p>
                      <a:r>
                        <a:rPr lang="hu-HU" sz="1600" i="1" dirty="0" err="1" smtClean="0"/>
                        <a:t>TextField</a:t>
                      </a:r>
                      <a:endParaRPr lang="hu-HU" sz="1600" i="1" dirty="0" smtClean="0"/>
                    </a:p>
                    <a:p>
                      <a:r>
                        <a:rPr lang="hu-HU" sz="1600" i="1" dirty="0" smtClean="0"/>
                        <a:t>List</a:t>
                      </a:r>
                    </a:p>
                    <a:p>
                      <a:r>
                        <a:rPr lang="hu-HU" sz="1600" i="1" dirty="0" err="1" smtClean="0"/>
                        <a:t>MenuItem</a:t>
                      </a:r>
                      <a:endParaRPr lang="en-GB" sz="16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1600" i="1" dirty="0" err="1" smtClean="0"/>
                        <a:t>ActionListener</a:t>
                      </a:r>
                      <a:endParaRPr lang="en-GB" sz="16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1600" i="1" dirty="0" err="1" smtClean="0"/>
                        <a:t>actionPerformed</a:t>
                      </a:r>
                      <a:endParaRPr lang="en-GB" sz="1600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0388700"/>
                  </a:ext>
                </a:extLst>
              </a:tr>
              <a:tr h="1083521">
                <a:tc>
                  <a:txBody>
                    <a:bodyPr/>
                    <a:lstStyle/>
                    <a:p>
                      <a:r>
                        <a:rPr lang="hu-HU" sz="1600" i="1" dirty="0" err="1" smtClean="0"/>
                        <a:t>ItemEvent</a:t>
                      </a:r>
                      <a:endParaRPr lang="en-GB" sz="16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1600" i="1" dirty="0" smtClean="0"/>
                        <a:t>List</a:t>
                      </a:r>
                    </a:p>
                    <a:p>
                      <a:r>
                        <a:rPr lang="hu-HU" sz="1600" i="1" dirty="0" err="1" smtClean="0"/>
                        <a:t>Checkbox</a:t>
                      </a:r>
                      <a:endParaRPr lang="hu-HU" sz="1600" i="1" dirty="0" smtClean="0"/>
                    </a:p>
                    <a:p>
                      <a:r>
                        <a:rPr lang="hu-HU" sz="1600" i="1" dirty="0" err="1" smtClean="0"/>
                        <a:t>Choice</a:t>
                      </a:r>
                      <a:endParaRPr lang="hu-HU" sz="1600" i="1" dirty="0" smtClean="0"/>
                    </a:p>
                    <a:p>
                      <a:r>
                        <a:rPr lang="hu-HU" sz="1600" i="1" dirty="0" err="1" smtClean="0"/>
                        <a:t>CheckboxMenuItem</a:t>
                      </a:r>
                      <a:endParaRPr lang="en-GB" sz="16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1600" i="1" dirty="0" err="1" smtClean="0"/>
                        <a:t>ItemListener</a:t>
                      </a:r>
                      <a:endParaRPr lang="en-GB" sz="16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1600" i="1" dirty="0" err="1" smtClean="0"/>
                        <a:t>itemStateChanged</a:t>
                      </a:r>
                      <a:endParaRPr lang="en-GB" sz="1600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39041003"/>
                  </a:ext>
                </a:extLst>
              </a:tr>
              <a:tr h="617526">
                <a:tc>
                  <a:txBody>
                    <a:bodyPr/>
                    <a:lstStyle/>
                    <a:p>
                      <a:r>
                        <a:rPr lang="hu-HU" sz="1600" i="1" dirty="0" err="1" smtClean="0"/>
                        <a:t>AdjustmentEvent</a:t>
                      </a:r>
                      <a:endParaRPr lang="en-GB" sz="16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1600" i="1" dirty="0" err="1" smtClean="0"/>
                        <a:t>Scrollbar</a:t>
                      </a:r>
                      <a:endParaRPr lang="hu-HU" sz="1600" i="1" dirty="0" smtClean="0"/>
                    </a:p>
                    <a:p>
                      <a:r>
                        <a:rPr lang="hu-HU" sz="1600" i="1" dirty="0" err="1" smtClean="0"/>
                        <a:t>ScrollPane</a:t>
                      </a:r>
                      <a:endParaRPr lang="en-GB" sz="16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1600" i="1" dirty="0" err="1" smtClean="0"/>
                        <a:t>AdjustmentListener</a:t>
                      </a:r>
                      <a:endParaRPr lang="en-GB" sz="16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1600" i="1" dirty="0" err="1" smtClean="0"/>
                        <a:t>adjustmentValueChanged</a:t>
                      </a:r>
                      <a:endParaRPr lang="en-GB" sz="1600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8138703"/>
                  </a:ext>
                </a:extLst>
              </a:tr>
              <a:tr h="655000">
                <a:tc>
                  <a:txBody>
                    <a:bodyPr/>
                    <a:lstStyle/>
                    <a:p>
                      <a:r>
                        <a:rPr lang="hu-HU" sz="1600" i="1" dirty="0" err="1" smtClean="0"/>
                        <a:t>TextEvent</a:t>
                      </a:r>
                      <a:endParaRPr lang="en-GB" sz="16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1600" i="1" dirty="0" err="1" smtClean="0"/>
                        <a:t>TextField</a:t>
                      </a:r>
                      <a:endParaRPr lang="hu-HU" sz="1600" i="1" dirty="0" smtClean="0"/>
                    </a:p>
                    <a:p>
                      <a:r>
                        <a:rPr lang="hu-HU" sz="1600" i="1" dirty="0" err="1" smtClean="0"/>
                        <a:t>TextArea</a:t>
                      </a:r>
                      <a:endParaRPr lang="en-GB" sz="16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1600" i="1" dirty="0" err="1" smtClean="0"/>
                        <a:t>TextListener</a:t>
                      </a:r>
                      <a:endParaRPr lang="en-GB" sz="16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1600" i="1" dirty="0" err="1" smtClean="0"/>
                        <a:t>textValueChanged</a:t>
                      </a:r>
                      <a:endParaRPr lang="en-GB" sz="1600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88449202"/>
                  </a:ext>
                </a:extLst>
              </a:tr>
              <a:tr h="1826507">
                <a:tc>
                  <a:txBody>
                    <a:bodyPr/>
                    <a:lstStyle/>
                    <a:p>
                      <a:r>
                        <a:rPr lang="hu-HU" sz="1600" i="1" dirty="0" err="1" smtClean="0"/>
                        <a:t>WindowEvent</a:t>
                      </a:r>
                      <a:endParaRPr lang="en-GB" sz="16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1600" i="1" dirty="0" err="1" smtClean="0"/>
                        <a:t>Frame</a:t>
                      </a:r>
                      <a:endParaRPr lang="hu-HU" sz="1600" i="1" dirty="0" smtClean="0"/>
                    </a:p>
                    <a:p>
                      <a:r>
                        <a:rPr lang="hu-HU" sz="1600" i="1" dirty="0" smtClean="0"/>
                        <a:t>Dialog</a:t>
                      </a:r>
                      <a:endParaRPr lang="en-GB" sz="16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1600" i="1" dirty="0" err="1" smtClean="0"/>
                        <a:t>WindowListener</a:t>
                      </a:r>
                      <a:endParaRPr lang="en-GB" sz="16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1600" i="1" dirty="0" err="1" smtClean="0"/>
                        <a:t>windowOpened</a:t>
                      </a:r>
                      <a:endParaRPr lang="hu-HU" sz="1600" i="1" dirty="0" smtClean="0"/>
                    </a:p>
                    <a:p>
                      <a:r>
                        <a:rPr lang="hu-HU" sz="1600" i="1" dirty="0" err="1" smtClean="0"/>
                        <a:t>windowClosing</a:t>
                      </a:r>
                      <a:endParaRPr lang="hu-HU" sz="1600" i="1" dirty="0" smtClean="0"/>
                    </a:p>
                    <a:p>
                      <a:r>
                        <a:rPr lang="hu-HU" sz="1600" i="1" dirty="0" err="1" smtClean="0"/>
                        <a:t>windowClosed</a:t>
                      </a:r>
                      <a:endParaRPr lang="hu-HU" sz="1600" i="1" dirty="0" smtClean="0"/>
                    </a:p>
                    <a:p>
                      <a:r>
                        <a:rPr lang="hu-HU" sz="1600" i="1" dirty="0" err="1" smtClean="0"/>
                        <a:t>windowActivated</a:t>
                      </a:r>
                      <a:endParaRPr lang="hu-HU" sz="1600" i="1" dirty="0" smtClean="0"/>
                    </a:p>
                    <a:p>
                      <a:r>
                        <a:rPr lang="hu-HU" sz="1600" i="1" dirty="0" err="1" smtClean="0"/>
                        <a:t>windowDeactivated</a:t>
                      </a:r>
                      <a:endParaRPr lang="hu-HU" sz="1600" i="1" dirty="0" smtClean="0"/>
                    </a:p>
                    <a:p>
                      <a:r>
                        <a:rPr lang="hu-HU" sz="1600" i="1" dirty="0" err="1" smtClean="0"/>
                        <a:t>windowIconified</a:t>
                      </a:r>
                      <a:endParaRPr lang="hu-HU" sz="1600" i="1" dirty="0" smtClean="0"/>
                    </a:p>
                    <a:p>
                      <a:r>
                        <a:rPr lang="hu-HU" sz="1600" i="1" dirty="0" err="1" smtClean="0"/>
                        <a:t>windowDeiconified</a:t>
                      </a:r>
                      <a:endParaRPr lang="en-GB" sz="1600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94699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693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776438"/>
          </a:xfrm>
        </p:spPr>
        <p:txBody>
          <a:bodyPr>
            <a:normAutofit/>
          </a:bodyPr>
          <a:lstStyle/>
          <a:p>
            <a:r>
              <a:rPr lang="hu-HU" sz="3000" dirty="0" smtClean="0">
                <a:solidFill>
                  <a:srgbClr val="C00000"/>
                </a:solidFill>
              </a:rPr>
              <a:t>c. Gyakorlatok</a:t>
            </a:r>
            <a:endParaRPr lang="hu-HU" sz="3000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62527" y="1597795"/>
            <a:ext cx="10173902" cy="455274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45720" indent="0" algn="just">
              <a:spcAft>
                <a:spcPts val="1200"/>
              </a:spcAft>
              <a:buNone/>
            </a:pPr>
            <a:endParaRPr lang="hu-HU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" indent="0" algn="just">
              <a:spcAft>
                <a:spcPts val="1200"/>
              </a:spcAft>
              <a:buNone/>
            </a:pPr>
            <a:r>
              <a:rPr lang="hu-HU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Módosítsd</a:t>
            </a:r>
            <a:r>
              <a:rPr lang="hu-H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az előzőekben létrehozott keretet úgy, hogy a gombok lenyomásakor a címkén a lenyomott gomb neve jelenjen meg.</a:t>
            </a:r>
          </a:p>
          <a:p>
            <a:pPr marL="45720" indent="0" algn="just">
              <a:spcAft>
                <a:spcPts val="1200"/>
              </a:spcAft>
              <a:buNone/>
            </a:pPr>
            <a:r>
              <a:rPr lang="hu-HU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Valósítsd</a:t>
            </a:r>
            <a:r>
              <a:rPr lang="hu-H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meg azt is, hogy a keretet tartalmazó ablak bezárható legyen.</a:t>
            </a:r>
            <a:endParaRPr lang="en-GB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" indent="0" algn="just">
              <a:spcAft>
                <a:spcPts val="1200"/>
              </a:spcAft>
              <a:buNone/>
            </a:pPr>
            <a:r>
              <a:rPr lang="en-GB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Oldd</a:t>
            </a:r>
            <a:r>
              <a:rPr lang="en-GB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meg, </a:t>
            </a:r>
            <a:r>
              <a:rPr lang="en-GB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hogy</a:t>
            </a:r>
            <a:r>
              <a:rPr lang="en-GB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az</a:t>
            </a:r>
            <a:r>
              <a:rPr lang="en-GB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els</a:t>
            </a:r>
            <a:r>
              <a:rPr lang="hu-H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ő gomb lenyomására az </a:t>
            </a:r>
            <a:r>
              <a:rPr lang="hu-HU" sz="28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Első</a:t>
            </a:r>
            <a:r>
              <a:rPr lang="hu-H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míg a második gomb lenyomására a </a:t>
            </a:r>
            <a:r>
              <a:rPr lang="hu-HU" sz="28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Második</a:t>
            </a:r>
            <a:r>
              <a:rPr lang="hu-H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szöveg jelenjen meg a címkén.</a:t>
            </a:r>
          </a:p>
        </p:txBody>
      </p:sp>
    </p:spTree>
    <p:extLst>
      <p:ext uri="{BB962C8B-B14F-4D97-AF65-F5344CB8AC3E}">
        <p14:creationId xmlns:p14="http://schemas.microsoft.com/office/powerpoint/2010/main" val="408030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776438"/>
          </a:xfrm>
        </p:spPr>
        <p:txBody>
          <a:bodyPr>
            <a:normAutofit/>
          </a:bodyPr>
          <a:lstStyle/>
          <a:p>
            <a:r>
              <a:rPr lang="hu-HU" sz="3000" dirty="0" smtClean="0">
                <a:solidFill>
                  <a:srgbClr val="C00000"/>
                </a:solidFill>
              </a:rPr>
              <a:t>Megoldási javaslatok</a:t>
            </a:r>
            <a:endParaRPr lang="hu-HU" sz="3000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62527" y="1386038"/>
            <a:ext cx="10173902" cy="4966635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502920" indent="-457200" algn="just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hu-HU" dirty="0" smtClean="0">
                <a:solidFill>
                  <a:schemeClr val="tx1"/>
                </a:solidFill>
              </a:rPr>
              <a:t>Kiegészítjük </a:t>
            </a:r>
            <a:r>
              <a:rPr lang="hu-HU" dirty="0">
                <a:solidFill>
                  <a:schemeClr val="tx1"/>
                </a:solidFill>
              </a:rPr>
              <a:t>az osztályt az </a:t>
            </a:r>
            <a:r>
              <a:rPr lang="hu-HU" i="1" dirty="0" err="1">
                <a:solidFill>
                  <a:srgbClr val="FF0000"/>
                </a:solidFill>
              </a:rPr>
              <a:t>actionPerformed</a:t>
            </a:r>
            <a:r>
              <a:rPr lang="hu-HU" dirty="0">
                <a:solidFill>
                  <a:schemeClr val="tx1"/>
                </a:solidFill>
              </a:rPr>
              <a:t> metódussal, amely az </a:t>
            </a:r>
            <a:r>
              <a:rPr lang="hu-HU" i="1" dirty="0" err="1">
                <a:solidFill>
                  <a:srgbClr val="FF0000"/>
                </a:solidFill>
              </a:rPr>
              <a:t>ActionListener</a:t>
            </a:r>
            <a:r>
              <a:rPr lang="hu-HU" dirty="0">
                <a:solidFill>
                  <a:schemeClr val="tx1"/>
                </a:solidFill>
              </a:rPr>
              <a:t> interfészt valósítja meg</a:t>
            </a:r>
            <a:r>
              <a:rPr lang="hu-H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pPr marL="981075" indent="0">
              <a:spcBef>
                <a:spcPts val="600"/>
              </a:spcBef>
              <a:buNone/>
            </a:pPr>
            <a:r>
              <a:rPr lang="en-GB" sz="1600" b="1" dirty="0">
                <a:solidFill>
                  <a:schemeClr val="tx1"/>
                </a:solidFill>
              </a:rPr>
              <a:t>public void </a:t>
            </a:r>
            <a:r>
              <a:rPr lang="en-GB" sz="1600" b="1" dirty="0" err="1">
                <a:solidFill>
                  <a:schemeClr val="tx1"/>
                </a:solidFill>
              </a:rPr>
              <a:t>actionPerformed</a:t>
            </a:r>
            <a:r>
              <a:rPr lang="en-GB" sz="1600" b="1" dirty="0">
                <a:solidFill>
                  <a:schemeClr val="tx1"/>
                </a:solidFill>
              </a:rPr>
              <a:t>(</a:t>
            </a:r>
            <a:r>
              <a:rPr lang="en-GB" sz="1600" b="1" dirty="0" err="1">
                <a:solidFill>
                  <a:schemeClr val="tx1"/>
                </a:solidFill>
              </a:rPr>
              <a:t>ActionEvent</a:t>
            </a:r>
            <a:r>
              <a:rPr lang="en-GB" sz="1600" b="1" dirty="0">
                <a:solidFill>
                  <a:schemeClr val="tx1"/>
                </a:solidFill>
              </a:rPr>
              <a:t> e) </a:t>
            </a:r>
            <a:r>
              <a:rPr lang="en-GB" sz="1600" b="1" dirty="0" smtClean="0">
                <a:solidFill>
                  <a:schemeClr val="tx1"/>
                </a:solidFill>
              </a:rPr>
              <a:t>{</a:t>
            </a:r>
            <a:r>
              <a:rPr lang="hu-HU" sz="1600" b="1" dirty="0" smtClean="0">
                <a:solidFill>
                  <a:schemeClr val="tx1"/>
                </a:solidFill>
              </a:rPr>
              <a:t>	</a:t>
            </a:r>
            <a:r>
              <a:rPr lang="en-GB" sz="1600" dirty="0">
                <a:solidFill>
                  <a:schemeClr val="accent2">
                    <a:lumMod val="50000"/>
                  </a:schemeClr>
                </a:solidFill>
              </a:rPr>
              <a:t>// </a:t>
            </a:r>
            <a:r>
              <a:rPr lang="en-GB" sz="1600" dirty="0" err="1">
                <a:solidFill>
                  <a:schemeClr val="accent2">
                    <a:lumMod val="50000"/>
                  </a:schemeClr>
                </a:solidFill>
              </a:rPr>
              <a:t>implementáljuk</a:t>
            </a:r>
            <a:r>
              <a:rPr lang="en-GB" sz="1600" dirty="0">
                <a:solidFill>
                  <a:schemeClr val="accent2">
                    <a:lumMod val="50000"/>
                  </a:schemeClr>
                </a:solidFill>
              </a:rPr>
              <a:t> a </a:t>
            </a:r>
            <a:r>
              <a:rPr lang="en-GB" sz="1600" dirty="0" err="1">
                <a:solidFill>
                  <a:schemeClr val="accent2">
                    <a:lumMod val="50000"/>
                  </a:schemeClr>
                </a:solidFill>
              </a:rPr>
              <a:t>metódust</a:t>
            </a:r>
            <a:endParaRPr lang="en-GB" sz="1600" dirty="0">
              <a:solidFill>
                <a:schemeClr val="accent2">
                  <a:lumMod val="50000"/>
                </a:schemeClr>
              </a:solidFill>
            </a:endParaRPr>
          </a:p>
          <a:p>
            <a:pPr marL="981075" indent="0">
              <a:spcBef>
                <a:spcPts val="600"/>
              </a:spcBef>
              <a:buNone/>
            </a:pPr>
            <a:r>
              <a:rPr lang="hu-HU" sz="1600" b="1" dirty="0" smtClean="0">
                <a:solidFill>
                  <a:schemeClr val="tx1"/>
                </a:solidFill>
              </a:rPr>
              <a:t>	</a:t>
            </a:r>
            <a:r>
              <a:rPr lang="en-GB" sz="1600" b="1" dirty="0" err="1" smtClean="0">
                <a:solidFill>
                  <a:schemeClr val="tx1"/>
                </a:solidFill>
              </a:rPr>
              <a:t>label.setText</a:t>
            </a:r>
            <a:r>
              <a:rPr lang="en-GB" sz="1600" b="1" dirty="0" smtClean="0">
                <a:solidFill>
                  <a:schemeClr val="tx1"/>
                </a:solidFill>
              </a:rPr>
              <a:t>(</a:t>
            </a:r>
            <a:r>
              <a:rPr lang="en-GB" sz="1600" b="1" dirty="0" err="1" smtClean="0">
                <a:solidFill>
                  <a:schemeClr val="tx1"/>
                </a:solidFill>
              </a:rPr>
              <a:t>e.getActionCommand</a:t>
            </a:r>
            <a:r>
              <a:rPr lang="en-GB" sz="1600" b="1" dirty="0" smtClean="0">
                <a:solidFill>
                  <a:schemeClr val="tx1"/>
                </a:solidFill>
              </a:rPr>
              <a:t>());</a:t>
            </a:r>
            <a:r>
              <a:rPr lang="hu-HU" sz="1600" b="1" dirty="0" smtClean="0">
                <a:solidFill>
                  <a:schemeClr val="tx1"/>
                </a:solidFill>
              </a:rPr>
              <a:t>	</a:t>
            </a:r>
            <a:r>
              <a:rPr lang="en-GB" sz="1600" dirty="0">
                <a:solidFill>
                  <a:schemeClr val="accent2">
                    <a:lumMod val="50000"/>
                  </a:schemeClr>
                </a:solidFill>
              </a:rPr>
              <a:t>// a </a:t>
            </a:r>
            <a:r>
              <a:rPr lang="en-GB" sz="1600" dirty="0" err="1">
                <a:solidFill>
                  <a:schemeClr val="accent2">
                    <a:lumMod val="50000"/>
                  </a:schemeClr>
                </a:solidFill>
              </a:rPr>
              <a:t>címke</a:t>
            </a:r>
            <a:r>
              <a:rPr lang="en-GB" sz="1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2">
                    <a:lumMod val="50000"/>
                  </a:schemeClr>
                </a:solidFill>
              </a:rPr>
              <a:t>megjeleníti</a:t>
            </a:r>
            <a:r>
              <a:rPr lang="en-GB" sz="1600" dirty="0">
                <a:solidFill>
                  <a:schemeClr val="accent2">
                    <a:lumMod val="50000"/>
                  </a:schemeClr>
                </a:solidFill>
              </a:rPr>
              <a:t> a </a:t>
            </a:r>
            <a:r>
              <a:rPr lang="en-GB" sz="1600" dirty="0" err="1">
                <a:solidFill>
                  <a:schemeClr val="accent2">
                    <a:lumMod val="50000"/>
                  </a:schemeClr>
                </a:solidFill>
              </a:rPr>
              <a:t>lenyomott</a:t>
            </a:r>
            <a:r>
              <a:rPr lang="en-GB" sz="1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2">
                    <a:lumMod val="50000"/>
                  </a:schemeClr>
                </a:solidFill>
              </a:rPr>
              <a:t>gomb</a:t>
            </a:r>
            <a:r>
              <a:rPr lang="en-GB" sz="1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2">
                    <a:lumMod val="50000"/>
                  </a:schemeClr>
                </a:solidFill>
              </a:rPr>
              <a:t>nevét</a:t>
            </a:r>
            <a:endParaRPr lang="en-GB" sz="1600" dirty="0">
              <a:solidFill>
                <a:schemeClr val="accent2">
                  <a:lumMod val="50000"/>
                </a:schemeClr>
              </a:solidFill>
            </a:endParaRPr>
          </a:p>
          <a:p>
            <a:pPr marL="981075" indent="0">
              <a:spcBef>
                <a:spcPts val="600"/>
              </a:spcBef>
              <a:buNone/>
            </a:pPr>
            <a:r>
              <a:rPr lang="en-GB" sz="1600" dirty="0">
                <a:solidFill>
                  <a:schemeClr val="accent2">
                    <a:lumMod val="50000"/>
                  </a:schemeClr>
                </a:solidFill>
              </a:rPr>
              <a:t>}</a:t>
            </a:r>
            <a:endParaRPr lang="hu-HU" sz="1600" dirty="0">
              <a:solidFill>
                <a:schemeClr val="accent2">
                  <a:lumMod val="50000"/>
                </a:schemeClr>
              </a:solidFill>
            </a:endParaRPr>
          </a:p>
          <a:p>
            <a:pPr marL="50292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2"/>
            </a:pPr>
            <a:r>
              <a:rPr lang="hu-HU" dirty="0" smtClean="0">
                <a:solidFill>
                  <a:schemeClr val="tx1"/>
                </a:solidFill>
              </a:rPr>
              <a:t>Hozzárendeljük </a:t>
            </a:r>
            <a:r>
              <a:rPr lang="hu-HU" dirty="0">
                <a:solidFill>
                  <a:schemeClr val="tx1"/>
                </a:solidFill>
              </a:rPr>
              <a:t>a </a:t>
            </a:r>
            <a:r>
              <a:rPr lang="hu-HU" dirty="0" smtClean="0">
                <a:solidFill>
                  <a:schemeClr val="tx1"/>
                </a:solidFill>
              </a:rPr>
              <a:t>gombokhoz </a:t>
            </a:r>
            <a:r>
              <a:rPr lang="hu-HU" dirty="0">
                <a:solidFill>
                  <a:schemeClr val="tx1"/>
                </a:solidFill>
              </a:rPr>
              <a:t>a </a:t>
            </a:r>
            <a:r>
              <a:rPr lang="hu-HU" dirty="0" smtClean="0">
                <a:solidFill>
                  <a:schemeClr val="tx1"/>
                </a:solidFill>
              </a:rPr>
              <a:t>figyelőt:</a:t>
            </a:r>
          </a:p>
          <a:p>
            <a:pPr marL="981075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1600" b="1" dirty="0">
                <a:solidFill>
                  <a:schemeClr val="tx1"/>
                </a:solidFill>
              </a:rPr>
              <a:t>buttons[0].</a:t>
            </a:r>
            <a:r>
              <a:rPr lang="en-GB" sz="1600" b="1" dirty="0" err="1">
                <a:solidFill>
                  <a:schemeClr val="tx1"/>
                </a:solidFill>
              </a:rPr>
              <a:t>addActionListener</a:t>
            </a:r>
            <a:r>
              <a:rPr lang="en-GB" sz="1600" b="1" dirty="0">
                <a:solidFill>
                  <a:schemeClr val="tx1"/>
                </a:solidFill>
              </a:rPr>
              <a:t>(this);</a:t>
            </a:r>
            <a:endParaRPr lang="hu-HU" sz="1600" b="1" dirty="0">
              <a:solidFill>
                <a:schemeClr val="tx1"/>
              </a:solidFill>
            </a:endParaRPr>
          </a:p>
          <a:p>
            <a:pPr marL="981075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1600" b="1" dirty="0">
                <a:solidFill>
                  <a:schemeClr val="tx1"/>
                </a:solidFill>
              </a:rPr>
              <a:t>buttons[</a:t>
            </a:r>
            <a:r>
              <a:rPr lang="hu-HU" sz="1600" b="1" dirty="0">
                <a:solidFill>
                  <a:schemeClr val="tx1"/>
                </a:solidFill>
              </a:rPr>
              <a:t>1</a:t>
            </a:r>
            <a:r>
              <a:rPr lang="en-GB" sz="1600" b="1" dirty="0">
                <a:solidFill>
                  <a:schemeClr val="tx1"/>
                </a:solidFill>
              </a:rPr>
              <a:t>].</a:t>
            </a:r>
            <a:r>
              <a:rPr lang="en-GB" sz="1600" b="1" dirty="0" err="1">
                <a:solidFill>
                  <a:schemeClr val="tx1"/>
                </a:solidFill>
              </a:rPr>
              <a:t>addActionListener</a:t>
            </a:r>
            <a:r>
              <a:rPr lang="en-GB" sz="1600" b="1" dirty="0">
                <a:solidFill>
                  <a:schemeClr val="tx1"/>
                </a:solidFill>
              </a:rPr>
              <a:t>(this</a:t>
            </a:r>
            <a:r>
              <a:rPr lang="en-GB" sz="1600" b="1" dirty="0" smtClean="0">
                <a:solidFill>
                  <a:schemeClr val="tx1"/>
                </a:solidFill>
              </a:rPr>
              <a:t>);</a:t>
            </a:r>
            <a:endParaRPr lang="hu-HU" sz="1600" b="1" dirty="0" smtClean="0">
              <a:solidFill>
                <a:schemeClr val="tx1"/>
              </a:solidFill>
            </a:endParaRPr>
          </a:p>
          <a:p>
            <a:pPr marL="50292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2"/>
            </a:pPr>
            <a:r>
              <a:rPr lang="hu-HU" dirty="0" smtClean="0">
                <a:solidFill>
                  <a:schemeClr val="tx1"/>
                </a:solidFill>
              </a:rPr>
              <a:t>Az ablak bezárásához használhatjuk a </a:t>
            </a:r>
            <a:r>
              <a:rPr lang="hu-HU" i="1" dirty="0" err="1" smtClean="0">
                <a:solidFill>
                  <a:srgbClr val="FF0000"/>
                </a:solidFill>
              </a:rPr>
              <a:t>WindowsListener</a:t>
            </a:r>
            <a:r>
              <a:rPr lang="hu-HU" dirty="0" smtClean="0">
                <a:solidFill>
                  <a:schemeClr val="tx1"/>
                </a:solidFill>
              </a:rPr>
              <a:t> interfésznek megfelelő </a:t>
            </a:r>
            <a:r>
              <a:rPr lang="hu-HU" i="1" dirty="0" err="1" smtClean="0">
                <a:solidFill>
                  <a:srgbClr val="FF0000"/>
                </a:solidFill>
              </a:rPr>
              <a:t>WindowsAdapter</a:t>
            </a:r>
            <a:r>
              <a:rPr lang="hu-HU" dirty="0" smtClean="0">
                <a:solidFill>
                  <a:schemeClr val="tx1"/>
                </a:solidFill>
              </a:rPr>
              <a:t> osztályt. </a:t>
            </a:r>
          </a:p>
          <a:p>
            <a:pPr marL="981075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1600" b="1" dirty="0" err="1">
                <a:solidFill>
                  <a:schemeClr val="tx1"/>
                </a:solidFill>
              </a:rPr>
              <a:t>addWindowListener</a:t>
            </a:r>
            <a:r>
              <a:rPr lang="en-GB" sz="1600" b="1" dirty="0">
                <a:solidFill>
                  <a:schemeClr val="tx1"/>
                </a:solidFill>
              </a:rPr>
              <a:t> (new </a:t>
            </a:r>
            <a:r>
              <a:rPr lang="en-GB" sz="1600" b="1" dirty="0" err="1">
                <a:solidFill>
                  <a:schemeClr val="tx1"/>
                </a:solidFill>
              </a:rPr>
              <a:t>WindowAdapter</a:t>
            </a:r>
            <a:r>
              <a:rPr lang="en-GB" sz="1600" b="1" dirty="0">
                <a:solidFill>
                  <a:schemeClr val="tx1"/>
                </a:solidFill>
              </a:rPr>
              <a:t>() </a:t>
            </a:r>
            <a:r>
              <a:rPr lang="en-GB" sz="1600" b="1" dirty="0" smtClean="0">
                <a:solidFill>
                  <a:schemeClr val="tx1"/>
                </a:solidFill>
              </a:rPr>
              <a:t>{</a:t>
            </a:r>
            <a:r>
              <a:rPr lang="hu-HU" sz="1600" b="1" dirty="0" smtClean="0">
                <a:solidFill>
                  <a:schemeClr val="tx1"/>
                </a:solidFill>
              </a:rPr>
              <a:t>		</a:t>
            </a:r>
            <a:r>
              <a:rPr lang="en-GB" sz="1600" dirty="0">
                <a:solidFill>
                  <a:schemeClr val="accent2">
                    <a:lumMod val="50000"/>
                  </a:schemeClr>
                </a:solidFill>
              </a:rPr>
              <a:t>// </a:t>
            </a:r>
            <a:r>
              <a:rPr lang="en-GB" sz="1600" dirty="0" err="1">
                <a:solidFill>
                  <a:schemeClr val="accent2">
                    <a:lumMod val="50000"/>
                  </a:schemeClr>
                </a:solidFill>
              </a:rPr>
              <a:t>az</a:t>
            </a:r>
            <a:r>
              <a:rPr lang="en-GB" sz="1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GB" sz="1600" dirty="0" err="1" smtClean="0">
                <a:solidFill>
                  <a:schemeClr val="accent2">
                    <a:lumMod val="50000"/>
                  </a:schemeClr>
                </a:solidFill>
              </a:rPr>
              <a:t>ablak</a:t>
            </a:r>
            <a:r>
              <a:rPr lang="hu-HU" sz="1600" dirty="0" smtClean="0">
                <a:solidFill>
                  <a:schemeClr val="accent2">
                    <a:lumMod val="50000"/>
                  </a:schemeClr>
                </a:solidFill>
              </a:rPr>
              <a:t>figyelő regisztrálása</a:t>
            </a:r>
            <a:endParaRPr lang="en-GB" sz="1600" dirty="0">
              <a:solidFill>
                <a:schemeClr val="accent2">
                  <a:lumMod val="50000"/>
                </a:schemeClr>
              </a:solidFill>
            </a:endParaRPr>
          </a:p>
          <a:p>
            <a:pPr marL="981075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hu-HU" sz="1600" b="1" dirty="0" smtClean="0">
                <a:solidFill>
                  <a:schemeClr val="tx1"/>
                </a:solidFill>
              </a:rPr>
              <a:t>	</a:t>
            </a:r>
            <a:r>
              <a:rPr lang="en-GB" sz="1600" b="1" dirty="0" smtClean="0">
                <a:solidFill>
                  <a:schemeClr val="tx1"/>
                </a:solidFill>
              </a:rPr>
              <a:t>public </a:t>
            </a:r>
            <a:r>
              <a:rPr lang="en-GB" sz="1600" b="1" dirty="0">
                <a:solidFill>
                  <a:schemeClr val="tx1"/>
                </a:solidFill>
              </a:rPr>
              <a:t>void </a:t>
            </a:r>
            <a:r>
              <a:rPr lang="en-GB" sz="1600" b="1" dirty="0" err="1">
                <a:solidFill>
                  <a:schemeClr val="tx1"/>
                </a:solidFill>
              </a:rPr>
              <a:t>windowClosing</a:t>
            </a:r>
            <a:r>
              <a:rPr lang="en-GB" sz="1600" b="1" dirty="0">
                <a:solidFill>
                  <a:schemeClr val="tx1"/>
                </a:solidFill>
              </a:rPr>
              <a:t>(</a:t>
            </a:r>
            <a:r>
              <a:rPr lang="en-GB" sz="1600" b="1" dirty="0" err="1">
                <a:solidFill>
                  <a:schemeClr val="tx1"/>
                </a:solidFill>
              </a:rPr>
              <a:t>WindowEvent</a:t>
            </a:r>
            <a:r>
              <a:rPr lang="en-GB" sz="1600" b="1" dirty="0">
                <a:solidFill>
                  <a:schemeClr val="tx1"/>
                </a:solidFill>
              </a:rPr>
              <a:t> e) </a:t>
            </a:r>
            <a:r>
              <a:rPr lang="en-GB" sz="1600" b="1" dirty="0" smtClean="0">
                <a:solidFill>
                  <a:schemeClr val="tx1"/>
                </a:solidFill>
              </a:rPr>
              <a:t>{</a:t>
            </a:r>
            <a:r>
              <a:rPr lang="hu-HU" sz="1600" b="1" dirty="0" smtClean="0">
                <a:solidFill>
                  <a:schemeClr val="tx1"/>
                </a:solidFill>
              </a:rPr>
              <a:t>	</a:t>
            </a:r>
            <a:r>
              <a:rPr lang="en-GB" sz="1600" dirty="0" smtClean="0">
                <a:solidFill>
                  <a:schemeClr val="accent2">
                    <a:lumMod val="50000"/>
                  </a:schemeClr>
                </a:solidFill>
              </a:rPr>
              <a:t>// </a:t>
            </a:r>
            <a:r>
              <a:rPr lang="en-GB" sz="1600" dirty="0" err="1">
                <a:solidFill>
                  <a:schemeClr val="accent2">
                    <a:lumMod val="50000"/>
                  </a:schemeClr>
                </a:solidFill>
              </a:rPr>
              <a:t>név</a:t>
            </a:r>
            <a:r>
              <a:rPr lang="en-GB" sz="1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2">
                    <a:lumMod val="50000"/>
                  </a:schemeClr>
                </a:solidFill>
              </a:rPr>
              <a:t>nélküli</a:t>
            </a:r>
            <a:r>
              <a:rPr lang="en-GB" sz="1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2">
                    <a:lumMod val="50000"/>
                  </a:schemeClr>
                </a:solidFill>
              </a:rPr>
              <a:t>belső</a:t>
            </a:r>
            <a:r>
              <a:rPr lang="en-GB" sz="1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2">
                    <a:lumMod val="50000"/>
                  </a:schemeClr>
                </a:solidFill>
              </a:rPr>
              <a:t>osztály</a:t>
            </a:r>
            <a:endParaRPr lang="en-GB" sz="1600" dirty="0">
              <a:solidFill>
                <a:schemeClr val="accent2">
                  <a:lumMod val="50000"/>
                </a:schemeClr>
              </a:solidFill>
            </a:endParaRPr>
          </a:p>
          <a:p>
            <a:pPr marL="981075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hu-HU" sz="1600" b="1" dirty="0" smtClean="0">
                <a:solidFill>
                  <a:schemeClr val="tx1"/>
                </a:solidFill>
              </a:rPr>
              <a:t>		</a:t>
            </a:r>
            <a:r>
              <a:rPr lang="en-GB" sz="1600" b="1" dirty="0" err="1" smtClean="0">
                <a:solidFill>
                  <a:schemeClr val="tx1"/>
                </a:solidFill>
              </a:rPr>
              <a:t>System.exit</a:t>
            </a:r>
            <a:r>
              <a:rPr lang="en-GB" sz="1600" b="1" dirty="0" smtClean="0">
                <a:solidFill>
                  <a:schemeClr val="tx1"/>
                </a:solidFill>
              </a:rPr>
              <a:t>(0);</a:t>
            </a:r>
            <a:r>
              <a:rPr lang="hu-HU" sz="1600" b="1" dirty="0" smtClean="0">
                <a:solidFill>
                  <a:schemeClr val="tx1"/>
                </a:solidFill>
              </a:rPr>
              <a:t>			</a:t>
            </a:r>
            <a:r>
              <a:rPr lang="en-GB" sz="1600" dirty="0">
                <a:solidFill>
                  <a:schemeClr val="accent2">
                    <a:lumMod val="50000"/>
                  </a:schemeClr>
                </a:solidFill>
              </a:rPr>
              <a:t>// a </a:t>
            </a:r>
            <a:r>
              <a:rPr lang="en-GB" sz="1600" dirty="0" err="1">
                <a:solidFill>
                  <a:schemeClr val="accent2">
                    <a:lumMod val="50000"/>
                  </a:schemeClr>
                </a:solidFill>
              </a:rPr>
              <a:t>WindowAdapterből</a:t>
            </a:r>
            <a:r>
              <a:rPr lang="en-GB" sz="1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2">
                    <a:lumMod val="50000"/>
                  </a:schemeClr>
                </a:solidFill>
              </a:rPr>
              <a:t>származtatva</a:t>
            </a:r>
            <a:endParaRPr lang="en-GB" sz="1600" dirty="0">
              <a:solidFill>
                <a:schemeClr val="accent2">
                  <a:lumMod val="50000"/>
                </a:schemeClr>
              </a:solidFill>
            </a:endParaRPr>
          </a:p>
          <a:p>
            <a:pPr marL="981075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hu-HU" sz="1600" b="1" dirty="0" smtClean="0">
                <a:solidFill>
                  <a:schemeClr val="tx1"/>
                </a:solidFill>
              </a:rPr>
              <a:t>	</a:t>
            </a:r>
            <a:r>
              <a:rPr lang="en-GB" sz="1600" b="1" dirty="0" smtClean="0">
                <a:solidFill>
                  <a:schemeClr val="tx1"/>
                </a:solidFill>
              </a:rPr>
              <a:t>}</a:t>
            </a:r>
            <a:endParaRPr lang="en-GB" sz="1600" b="1" dirty="0">
              <a:solidFill>
                <a:schemeClr val="tx1"/>
              </a:solidFill>
            </a:endParaRPr>
          </a:p>
          <a:p>
            <a:pPr marL="981075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1600" b="1" dirty="0">
                <a:solidFill>
                  <a:schemeClr val="tx1"/>
                </a:solidFill>
              </a:rPr>
              <a:t>});</a:t>
            </a:r>
            <a:endParaRPr lang="hu-HU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73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Felhasznált irodalom: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45593" y="2136007"/>
            <a:ext cx="10414000" cy="2878756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endParaRPr lang="hu-HU" dirty="0" smtClean="0"/>
          </a:p>
          <a:p>
            <a:r>
              <a:rPr lang="hu-HU" dirty="0" smtClean="0">
                <a:solidFill>
                  <a:srgbClr val="002060"/>
                </a:solidFill>
              </a:rPr>
              <a:t>Simon Károly</a:t>
            </a:r>
            <a:r>
              <a:rPr lang="hu-HU" dirty="0" smtClean="0"/>
              <a:t>: </a:t>
            </a:r>
            <a:r>
              <a:rPr lang="hu-HU" i="1" dirty="0" smtClean="0"/>
              <a:t>A Java programozás alapjai</a:t>
            </a:r>
          </a:p>
          <a:p>
            <a:r>
              <a:rPr lang="en-US" dirty="0">
                <a:solidFill>
                  <a:srgbClr val="002060"/>
                </a:solidFill>
              </a:rPr>
              <a:t>Sedgewick R., Wayne K. </a:t>
            </a:r>
            <a:r>
              <a:rPr lang="en-US" dirty="0"/>
              <a:t>- </a:t>
            </a:r>
            <a:r>
              <a:rPr lang="en-US" i="1" dirty="0"/>
              <a:t>Introduction to Programming in Java, 2nd edition </a:t>
            </a:r>
            <a:r>
              <a:rPr lang="en-US" i="1" dirty="0" smtClean="0"/>
              <a:t>– 2017</a:t>
            </a:r>
            <a:endParaRPr lang="hu-HU" i="1" dirty="0" smtClean="0"/>
          </a:p>
          <a:p>
            <a:r>
              <a:rPr lang="hu-HU" i="1" dirty="0"/>
              <a:t>http://www.ntu.edu.sg/home/ehchua/programming/java/j4a_gui.html</a:t>
            </a:r>
            <a:endParaRPr lang="hu-HU" i="1" dirty="0" smtClean="0"/>
          </a:p>
        </p:txBody>
      </p:sp>
    </p:spTree>
    <p:extLst>
      <p:ext uri="{BB962C8B-B14F-4D97-AF65-F5344CB8AC3E}">
        <p14:creationId xmlns:p14="http://schemas.microsoft.com/office/powerpoint/2010/main" val="239591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00528" y="599975"/>
            <a:ext cx="11357811" cy="1045945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2. </a:t>
            </a:r>
            <a:r>
              <a:rPr lang="en-GB" dirty="0" err="1" smtClean="0"/>
              <a:t>Grafikus</a:t>
            </a:r>
            <a:r>
              <a:rPr lang="en-GB" dirty="0" smtClean="0"/>
              <a:t> </a:t>
            </a:r>
            <a:r>
              <a:rPr lang="en-GB" dirty="0" err="1" smtClean="0"/>
              <a:t>felhas</a:t>
            </a:r>
            <a:r>
              <a:rPr lang="hu-HU" dirty="0" err="1" smtClean="0"/>
              <a:t>ználói</a:t>
            </a:r>
            <a:r>
              <a:rPr lang="hu-HU" dirty="0" smtClean="0"/>
              <a:t> felületek és eseménykezelés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42999" y="2002055"/>
            <a:ext cx="9872871" cy="359984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788670" lvl="1" indent="-514350">
              <a:lnSpc>
                <a:spcPct val="200000"/>
              </a:lnSpc>
              <a:buClr>
                <a:srgbClr val="C00000"/>
              </a:buClr>
              <a:buFont typeface="+mj-lt"/>
              <a:buAutoNum type="alphaLcPeriod"/>
            </a:pPr>
            <a:r>
              <a:rPr lang="hu-HU" sz="3000" dirty="0" smtClean="0">
                <a:solidFill>
                  <a:srgbClr val="C00000"/>
                </a:solidFill>
              </a:rPr>
              <a:t>A </a:t>
            </a:r>
            <a:r>
              <a:rPr lang="hu-HU" sz="3000" i="1" dirty="0" err="1" smtClean="0">
                <a:solidFill>
                  <a:srgbClr val="C00000"/>
                </a:solidFill>
              </a:rPr>
              <a:t>java.awt</a:t>
            </a:r>
            <a:r>
              <a:rPr lang="hu-HU" sz="3000" dirty="0" smtClean="0">
                <a:solidFill>
                  <a:srgbClr val="C00000"/>
                </a:solidFill>
              </a:rPr>
              <a:t> csomag</a:t>
            </a:r>
          </a:p>
          <a:p>
            <a:pPr marL="788670" lvl="1" indent="-514350">
              <a:lnSpc>
                <a:spcPct val="200000"/>
              </a:lnSpc>
              <a:buClr>
                <a:srgbClr val="C00000"/>
              </a:buClr>
              <a:buFont typeface="+mj-lt"/>
              <a:buAutoNum type="alphaLcPeriod"/>
            </a:pPr>
            <a:r>
              <a:rPr lang="hu-HU" sz="3000" dirty="0" smtClean="0">
                <a:solidFill>
                  <a:srgbClr val="C00000"/>
                </a:solidFill>
              </a:rPr>
              <a:t>Eseménykezelés</a:t>
            </a:r>
          </a:p>
          <a:p>
            <a:pPr marL="788670" lvl="1" indent="-514350">
              <a:lnSpc>
                <a:spcPct val="200000"/>
              </a:lnSpc>
              <a:buClr>
                <a:srgbClr val="C00000"/>
              </a:buClr>
              <a:buFont typeface="+mj-lt"/>
              <a:buAutoNum type="alphaLcPeriod"/>
            </a:pPr>
            <a:r>
              <a:rPr lang="hu-HU" sz="3000" dirty="0" smtClean="0">
                <a:solidFill>
                  <a:srgbClr val="C00000"/>
                </a:solidFill>
              </a:rPr>
              <a:t>Gyakorlatok</a:t>
            </a:r>
            <a:endParaRPr lang="hu-HU" sz="3000" dirty="0">
              <a:solidFill>
                <a:srgbClr val="C00000"/>
              </a:solidFill>
            </a:endParaRPr>
          </a:p>
          <a:p>
            <a:pPr marL="502920" indent="-457200">
              <a:buFont typeface="+mj-lt"/>
              <a:buAutoNum type="alphaLcPeriod"/>
            </a:pPr>
            <a:endParaRPr lang="hu-HU" b="1" dirty="0"/>
          </a:p>
          <a:p>
            <a:pPr marL="502920" indent="-457200">
              <a:buFont typeface="+mj-lt"/>
              <a:buAutoNum type="alphaLcPeriod"/>
            </a:pPr>
            <a:endParaRPr lang="hu-HU" b="1" dirty="0" smtClean="0"/>
          </a:p>
        </p:txBody>
      </p:sp>
    </p:spTree>
    <p:extLst>
      <p:ext uri="{BB962C8B-B14F-4D97-AF65-F5344CB8AC3E}">
        <p14:creationId xmlns:p14="http://schemas.microsoft.com/office/powerpoint/2010/main" val="325713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2860" y="243840"/>
            <a:ext cx="9875520" cy="978568"/>
          </a:xfrm>
        </p:spPr>
        <p:txBody>
          <a:bodyPr/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hu-HU" sz="3000" dirty="0" smtClean="0">
                <a:solidFill>
                  <a:srgbClr val="C00000"/>
                </a:solidFill>
              </a:rPr>
              <a:t>a. </a:t>
            </a:r>
            <a:r>
              <a:rPr lang="hu-HU" sz="3000" dirty="0" smtClean="0">
                <a:solidFill>
                  <a:srgbClr val="C00000"/>
                </a:solidFill>
                <a:latin typeface="+mj-lt"/>
              </a:rPr>
              <a:t>A </a:t>
            </a:r>
            <a:r>
              <a:rPr lang="hu-HU" sz="3000" i="1" dirty="0" err="1" smtClean="0">
                <a:solidFill>
                  <a:srgbClr val="C00000"/>
                </a:solidFill>
                <a:latin typeface="+mj-lt"/>
              </a:rPr>
              <a:t>java.awt</a:t>
            </a:r>
            <a:r>
              <a:rPr lang="hu-HU" sz="3000" dirty="0" smtClean="0">
                <a:solidFill>
                  <a:srgbClr val="C00000"/>
                </a:solidFill>
                <a:latin typeface="+mj-lt"/>
              </a:rPr>
              <a:t> csomag</a:t>
            </a:r>
            <a:endParaRPr lang="hu-HU" dirty="0">
              <a:latin typeface="+mj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60119" y="1049154"/>
            <a:ext cx="9872871" cy="5428647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269875" indent="0">
              <a:buClr>
                <a:schemeClr val="bg2">
                  <a:lumMod val="75000"/>
                </a:schemeClr>
              </a:buClr>
              <a:buNone/>
            </a:pPr>
            <a:r>
              <a:rPr lang="hu-HU" sz="2400" dirty="0" smtClean="0">
                <a:solidFill>
                  <a:schemeClr val="tx1"/>
                </a:solidFill>
              </a:rPr>
              <a:t>Egy platformfüggetlen grafikus eszközkészlet: </a:t>
            </a:r>
            <a:r>
              <a:rPr lang="hu-HU" sz="2400" i="1" dirty="0" err="1" smtClean="0">
                <a:solidFill>
                  <a:srgbClr val="FF0000"/>
                </a:solidFill>
              </a:rPr>
              <a:t>Abstract</a:t>
            </a:r>
            <a:r>
              <a:rPr lang="hu-HU" sz="2400" i="1" dirty="0" smtClean="0">
                <a:solidFill>
                  <a:srgbClr val="FF0000"/>
                </a:solidFill>
              </a:rPr>
              <a:t> </a:t>
            </a:r>
            <a:r>
              <a:rPr lang="hu-HU" sz="2400" i="1" dirty="0" err="1" smtClean="0">
                <a:solidFill>
                  <a:srgbClr val="FF0000"/>
                </a:solidFill>
              </a:rPr>
              <a:t>Window</a:t>
            </a:r>
            <a:r>
              <a:rPr lang="hu-HU" sz="2400" i="1" dirty="0" smtClean="0">
                <a:solidFill>
                  <a:srgbClr val="FF0000"/>
                </a:solidFill>
              </a:rPr>
              <a:t> </a:t>
            </a:r>
            <a:r>
              <a:rPr lang="hu-HU" sz="2400" i="1" dirty="0" err="1" smtClean="0">
                <a:solidFill>
                  <a:srgbClr val="FF0000"/>
                </a:solidFill>
              </a:rPr>
              <a:t>Toolkit</a:t>
            </a:r>
            <a:endParaRPr lang="hu-HU" sz="2400" i="1" dirty="0" smtClean="0">
              <a:solidFill>
                <a:srgbClr val="FF0000"/>
              </a:solidFill>
            </a:endParaRPr>
          </a:p>
          <a:p>
            <a:pPr marL="269875" indent="0">
              <a:buClr>
                <a:schemeClr val="bg2">
                  <a:lumMod val="75000"/>
                </a:schemeClr>
              </a:buClr>
              <a:buNone/>
            </a:pPr>
            <a:r>
              <a:rPr lang="hu-HU" sz="2400" dirty="0">
                <a:solidFill>
                  <a:schemeClr val="tx1"/>
                </a:solidFill>
              </a:rPr>
              <a:t>Más eszközkészletek: </a:t>
            </a:r>
            <a:r>
              <a:rPr lang="hu-HU" sz="2400" i="1" dirty="0" smtClean="0">
                <a:solidFill>
                  <a:srgbClr val="FF0000"/>
                </a:solidFill>
              </a:rPr>
              <a:t>SWING, SWT</a:t>
            </a:r>
          </a:p>
          <a:p>
            <a:pPr marL="269875" indent="0">
              <a:buClr>
                <a:schemeClr val="bg2">
                  <a:lumMod val="75000"/>
                </a:schemeClr>
              </a:buClr>
              <a:buNone/>
            </a:pPr>
            <a:r>
              <a:rPr lang="hu-HU" sz="2400" dirty="0">
                <a:solidFill>
                  <a:schemeClr val="tx1"/>
                </a:solidFill>
              </a:rPr>
              <a:t>A grafikus felhasználói felület: </a:t>
            </a:r>
          </a:p>
          <a:p>
            <a:pPr marL="1250950" indent="-187325" defTabSz="809625">
              <a:buClr>
                <a:schemeClr val="bg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hu-HU" sz="2400" dirty="0">
                <a:solidFill>
                  <a:srgbClr val="FF0000"/>
                </a:solidFill>
              </a:rPr>
              <a:t>	</a:t>
            </a:r>
            <a:r>
              <a:rPr lang="hu-HU" sz="2400" dirty="0"/>
              <a:t>grafikus </a:t>
            </a:r>
            <a:r>
              <a:rPr lang="hu-HU" sz="2400" dirty="0" smtClean="0"/>
              <a:t>komponensekből áll </a:t>
            </a:r>
            <a:r>
              <a:rPr lang="hu-HU" sz="2400" dirty="0"/>
              <a:t>(</a:t>
            </a:r>
            <a:r>
              <a:rPr lang="hu-HU" sz="2400" i="1" dirty="0" err="1"/>
              <a:t>widgets</a:t>
            </a:r>
            <a:r>
              <a:rPr lang="hu-HU" sz="2400" dirty="0"/>
              <a:t>)</a:t>
            </a:r>
          </a:p>
          <a:p>
            <a:pPr marL="1250950" indent="-187325" defTabSz="809625">
              <a:buClr>
                <a:schemeClr val="bg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hu-HU" sz="2400" dirty="0"/>
              <a:t> 	</a:t>
            </a:r>
            <a:r>
              <a:rPr lang="hu-HU" sz="2400" dirty="0" smtClean="0"/>
              <a:t>eseményalapon működik</a:t>
            </a:r>
          </a:p>
          <a:p>
            <a:pPr marL="269875" indent="0" defTabSz="809625">
              <a:buClr>
                <a:schemeClr val="bg2">
                  <a:lumMod val="75000"/>
                </a:schemeClr>
              </a:buClr>
              <a:buNone/>
            </a:pPr>
            <a:r>
              <a:rPr lang="hu-HU" sz="2400" dirty="0">
                <a:solidFill>
                  <a:schemeClr val="tx1"/>
                </a:solidFill>
              </a:rPr>
              <a:t>Néhány gyakori grafikus komponens:</a:t>
            </a:r>
            <a:r>
              <a:rPr lang="hu-HU" sz="2400" dirty="0"/>
              <a:t>	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7270" y="3990808"/>
            <a:ext cx="7586399" cy="2284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03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3770" y="567891"/>
            <a:ext cx="10732168" cy="5707781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45720" indent="0">
              <a:buNone/>
            </a:pPr>
            <a:endParaRPr lang="hu-HU" sz="24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hu-HU" sz="2400" b="1" dirty="0"/>
              <a:t>Grafikus felhasználói </a:t>
            </a:r>
            <a:r>
              <a:rPr lang="hu-HU" sz="2400" b="1" dirty="0" smtClean="0"/>
              <a:t>felület (GUI):</a:t>
            </a:r>
            <a:endParaRPr lang="hu-HU" sz="2400" b="1" dirty="0"/>
          </a:p>
          <a:p>
            <a:pPr marL="45720" indent="0">
              <a:buNone/>
            </a:pPr>
            <a:r>
              <a:rPr lang="hu-HU" sz="2400" dirty="0">
                <a:solidFill>
                  <a:schemeClr val="tx1"/>
                </a:solidFill>
              </a:rPr>
              <a:t>	</a:t>
            </a:r>
            <a:r>
              <a:rPr lang="hu-HU" sz="2400" dirty="0" smtClean="0">
                <a:solidFill>
                  <a:srgbClr val="FF0000"/>
                </a:solidFill>
              </a:rPr>
              <a:t>AWT</a:t>
            </a:r>
            <a:r>
              <a:rPr lang="hu-HU" sz="2400" dirty="0" smtClean="0">
                <a:solidFill>
                  <a:schemeClr val="tx1"/>
                </a:solidFill>
              </a:rPr>
              <a:t> komponensek 				natív (</a:t>
            </a:r>
            <a:r>
              <a:rPr lang="hu-HU" sz="2400" dirty="0" err="1" smtClean="0">
                <a:solidFill>
                  <a:srgbClr val="FF0000"/>
                </a:solidFill>
              </a:rPr>
              <a:t>peer</a:t>
            </a:r>
            <a:r>
              <a:rPr lang="hu-HU" sz="2400" dirty="0" smtClean="0">
                <a:solidFill>
                  <a:schemeClr val="tx1"/>
                </a:solidFill>
              </a:rPr>
              <a:t>) komponensek</a:t>
            </a:r>
          </a:p>
          <a:p>
            <a:pPr marL="45720" indent="0">
              <a:buNone/>
            </a:pPr>
            <a:r>
              <a:rPr lang="hu-HU" sz="2400" dirty="0">
                <a:solidFill>
                  <a:schemeClr val="tx1"/>
                </a:solidFill>
              </a:rPr>
              <a:t>	</a:t>
            </a:r>
            <a:r>
              <a:rPr lang="hu-HU" sz="2400" dirty="0" smtClean="0">
                <a:solidFill>
                  <a:schemeClr val="tx1"/>
                </a:solidFill>
              </a:rPr>
              <a:t>			</a:t>
            </a:r>
            <a:r>
              <a:rPr lang="hu-HU" sz="2400" dirty="0">
                <a:solidFill>
                  <a:schemeClr val="tx1"/>
                </a:solidFill>
              </a:rPr>
              <a:t> Köztes </a:t>
            </a:r>
            <a:r>
              <a:rPr lang="hu-HU" sz="2400" dirty="0" smtClean="0">
                <a:solidFill>
                  <a:schemeClr val="tx1"/>
                </a:solidFill>
              </a:rPr>
              <a:t>réteg (</a:t>
            </a:r>
            <a:r>
              <a:rPr lang="hu-HU" sz="2400" dirty="0" err="1" smtClean="0">
                <a:solidFill>
                  <a:srgbClr val="FF0000"/>
                </a:solidFill>
              </a:rPr>
              <a:t>Toolkit</a:t>
            </a:r>
            <a:r>
              <a:rPr lang="hu-HU" sz="2400" dirty="0" smtClean="0">
                <a:solidFill>
                  <a:schemeClr val="tx1"/>
                </a:solidFill>
              </a:rPr>
              <a:t>)</a:t>
            </a:r>
          </a:p>
          <a:p>
            <a:pPr marL="45720" indent="0">
              <a:buNone/>
            </a:pPr>
            <a:endParaRPr lang="hu-HU" sz="24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hu-HU" sz="2400" dirty="0" smtClean="0">
                <a:solidFill>
                  <a:schemeClr val="tx1"/>
                </a:solidFill>
              </a:rPr>
              <a:t>Példa az AWT működésének szeml</a:t>
            </a:r>
            <a:r>
              <a:rPr lang="hu-HU" sz="2400" dirty="0">
                <a:solidFill>
                  <a:schemeClr val="tx1"/>
                </a:solidFill>
              </a:rPr>
              <a:t>é</a:t>
            </a:r>
            <a:r>
              <a:rPr lang="hu-HU" sz="2400" dirty="0" smtClean="0">
                <a:solidFill>
                  <a:schemeClr val="tx1"/>
                </a:solidFill>
              </a:rPr>
              <a:t>ltetésére:</a:t>
            </a:r>
          </a:p>
          <a:p>
            <a:pPr marL="45720" indent="0">
              <a:buNone/>
            </a:pPr>
            <a:endParaRPr lang="hu-HU" sz="2400" dirty="0">
              <a:solidFill>
                <a:schemeClr val="tx1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941895" y="3946358"/>
            <a:ext cx="8484673" cy="1530232"/>
            <a:chOff x="1920235" y="3773103"/>
            <a:chExt cx="8484673" cy="1530232"/>
          </a:xfrm>
        </p:grpSpPr>
        <p:sp>
          <p:nvSpPr>
            <p:cNvPr id="6" name="TextBox 5"/>
            <p:cNvSpPr txBox="1"/>
            <p:nvPr/>
          </p:nvSpPr>
          <p:spPr>
            <a:xfrm>
              <a:off x="1920235" y="3793792"/>
              <a:ext cx="2006872" cy="98488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r>
                <a:rPr lang="en-GB" sz="2400" dirty="0" smtClean="0"/>
                <a:t>a</a:t>
              </a:r>
              <a:r>
                <a:rPr lang="hu-HU" sz="2400" dirty="0" err="1" smtClean="0"/>
                <a:t>wt.Button</a:t>
              </a:r>
              <a:r>
                <a:rPr lang="en-GB" sz="2400" dirty="0" smtClean="0"/>
                <a:t>()</a:t>
              </a:r>
            </a:p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r>
                <a:rPr lang="en-GB" sz="2400" dirty="0" err="1" smtClean="0"/>
                <a:t>addNotify</a:t>
              </a:r>
              <a:r>
                <a:rPr lang="en-GB" sz="2400" dirty="0" smtClean="0"/>
                <a:t>()</a:t>
              </a:r>
              <a:endParaRPr lang="en-GB" sz="24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812628" y="3773103"/>
              <a:ext cx="2377444" cy="98488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r>
                <a:rPr lang="en-GB" sz="2400" dirty="0"/>
                <a:t>Toolkit</a:t>
              </a:r>
            </a:p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r>
                <a:rPr lang="en-GB" sz="2400" dirty="0" err="1"/>
                <a:t>createButton</a:t>
              </a:r>
              <a:r>
                <a:rPr lang="en-GB" sz="2400" dirty="0"/>
                <a:t> ()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075593" y="3795230"/>
              <a:ext cx="2329315" cy="150810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r>
                <a:rPr lang="en-GB" sz="2400" dirty="0"/>
                <a:t>Native</a:t>
              </a:r>
            </a:p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r>
                <a:rPr lang="en-GB" sz="2400" dirty="0"/>
                <a:t>Button</a:t>
              </a:r>
            </a:p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r>
                <a:rPr lang="en-GB" sz="2400" dirty="0"/>
                <a:t>(peer object)</a:t>
              </a:r>
            </a:p>
          </p:txBody>
        </p:sp>
        <p:sp>
          <p:nvSpPr>
            <p:cNvPr id="10" name="Right Arrow 9"/>
            <p:cNvSpPr/>
            <p:nvPr/>
          </p:nvSpPr>
          <p:spPr>
            <a:xfrm>
              <a:off x="3927107" y="4265545"/>
              <a:ext cx="885521" cy="17170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ight Arrow 10"/>
            <p:cNvSpPr/>
            <p:nvPr/>
          </p:nvSpPr>
          <p:spPr>
            <a:xfrm>
              <a:off x="7190072" y="4286234"/>
              <a:ext cx="885521" cy="17170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3" name="Right Arrow 12"/>
          <p:cNvSpPr/>
          <p:nvPr/>
        </p:nvSpPr>
        <p:spPr>
          <a:xfrm rot="2119913">
            <a:off x="4159317" y="1912851"/>
            <a:ext cx="464419" cy="1347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ight Arrow 15"/>
          <p:cNvSpPr/>
          <p:nvPr/>
        </p:nvSpPr>
        <p:spPr>
          <a:xfrm rot="19312745">
            <a:off x="6650660" y="1912851"/>
            <a:ext cx="464419" cy="1347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498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81931" y="280190"/>
            <a:ext cx="9875520" cy="675876"/>
          </a:xfrm>
        </p:spPr>
        <p:txBody>
          <a:bodyPr>
            <a:normAutofit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hu-HU" sz="24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AWT komponensek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81931" y="798897"/>
            <a:ext cx="10566253" cy="5717406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hu-HU" sz="2400" dirty="0" smtClean="0">
                <a:solidFill>
                  <a:schemeClr val="accent4">
                    <a:lumMod val="50000"/>
                  </a:schemeClr>
                </a:solidFill>
              </a:rPr>
              <a:t>Grafikus komponens 			AWT csomagon belüli osztály	</a:t>
            </a:r>
          </a:p>
          <a:p>
            <a:pPr marL="0" indent="0" algn="ctr">
              <a:buNone/>
            </a:pPr>
            <a:r>
              <a:rPr lang="hu-HU" sz="2400" dirty="0"/>
              <a:t>Az AWT csomag részleges osztályhierarchiája</a:t>
            </a:r>
            <a:r>
              <a:rPr lang="hu-HU" sz="2400" dirty="0" smtClean="0">
                <a:solidFill>
                  <a:schemeClr val="accent4">
                    <a:lumMod val="50000"/>
                  </a:schemeClr>
                </a:solidFill>
              </a:rPr>
              <a:t>		</a:t>
            </a:r>
          </a:p>
        </p:txBody>
      </p:sp>
      <p:sp>
        <p:nvSpPr>
          <p:cNvPr id="4" name="Left-Right Arrow 3"/>
          <p:cNvSpPr/>
          <p:nvPr/>
        </p:nvSpPr>
        <p:spPr>
          <a:xfrm>
            <a:off x="4360243" y="956066"/>
            <a:ext cx="1453414" cy="12512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4861" y="1766837"/>
            <a:ext cx="8574765" cy="4823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57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2860" y="449960"/>
            <a:ext cx="9875520" cy="638477"/>
          </a:xfrm>
        </p:spPr>
        <p:txBody>
          <a:bodyPr>
            <a:normAutofit fontScale="90000"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hu-HU" sz="3000" dirty="0" smtClean="0">
                <a:solidFill>
                  <a:srgbClr val="C00000"/>
                </a:solidFill>
              </a:rPr>
              <a:t>Komponensek elrendezése:</a:t>
            </a:r>
            <a:br>
              <a:rPr lang="hu-HU" sz="3000" dirty="0" smtClean="0">
                <a:solidFill>
                  <a:srgbClr val="C00000"/>
                </a:solidFill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4635" y="933651"/>
            <a:ext cx="11425187" cy="5566057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854075" lvl="1" indent="-401638" defTabSz="8953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hu-HU" sz="2200" dirty="0" smtClean="0"/>
              <a:t> tárolókon </a:t>
            </a:r>
            <a:r>
              <a:rPr lang="hu-HU" sz="2200" dirty="0">
                <a:solidFill>
                  <a:schemeClr val="tx1"/>
                </a:solidFill>
              </a:rPr>
              <a:t>(</a:t>
            </a:r>
            <a:r>
              <a:rPr lang="hu-HU" sz="2200" i="1" dirty="0" err="1">
                <a:solidFill>
                  <a:srgbClr val="FF0000"/>
                </a:solidFill>
              </a:rPr>
              <a:t>container</a:t>
            </a:r>
            <a:r>
              <a:rPr lang="hu-HU" sz="2200" dirty="0">
                <a:solidFill>
                  <a:schemeClr val="tx1"/>
                </a:solidFill>
              </a:rPr>
              <a:t>) </a:t>
            </a:r>
            <a:r>
              <a:rPr lang="hu-HU" sz="2200" dirty="0" smtClean="0">
                <a:solidFill>
                  <a:schemeClr val="tx1"/>
                </a:solidFill>
              </a:rPr>
              <a:t>belül történik</a:t>
            </a:r>
            <a:endParaRPr lang="hu-HU" sz="2200" dirty="0">
              <a:solidFill>
                <a:schemeClr val="tx1"/>
              </a:solidFill>
            </a:endParaRPr>
          </a:p>
          <a:p>
            <a:pPr marL="625475" indent="-160338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hu-HU" sz="2400" dirty="0">
                <a:solidFill>
                  <a:schemeClr val="tx1"/>
                </a:solidFill>
              </a:rPr>
              <a:t>	</a:t>
            </a:r>
            <a:r>
              <a:rPr lang="hu-HU" dirty="0"/>
              <a:t>elrendezésmenedzser</a:t>
            </a:r>
            <a:r>
              <a:rPr lang="hu-HU" dirty="0">
                <a:solidFill>
                  <a:schemeClr val="tx1"/>
                </a:solidFill>
              </a:rPr>
              <a:t> (</a:t>
            </a:r>
            <a:r>
              <a:rPr lang="hu-HU" i="1" dirty="0" err="1">
                <a:solidFill>
                  <a:srgbClr val="FF0000"/>
                </a:solidFill>
              </a:rPr>
              <a:t>layout</a:t>
            </a:r>
            <a:r>
              <a:rPr lang="hu-HU" i="1" dirty="0">
                <a:solidFill>
                  <a:srgbClr val="FF0000"/>
                </a:solidFill>
              </a:rPr>
              <a:t> </a:t>
            </a:r>
            <a:r>
              <a:rPr lang="hu-HU" i="1" dirty="0" err="1" smtClean="0">
                <a:solidFill>
                  <a:srgbClr val="FF0000"/>
                </a:solidFill>
              </a:rPr>
              <a:t>manager</a:t>
            </a:r>
            <a:r>
              <a:rPr lang="hu-HU" dirty="0">
                <a:solidFill>
                  <a:schemeClr val="tx1"/>
                </a:solidFill>
              </a:rPr>
              <a:t>) segítségével </a:t>
            </a:r>
            <a:endParaRPr lang="hu-HU" dirty="0" smtClean="0">
              <a:solidFill>
                <a:schemeClr val="tx1"/>
              </a:solidFill>
            </a:endParaRPr>
          </a:p>
          <a:p>
            <a:pPr marL="625475" indent="-160338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hu-HU" dirty="0" smtClean="0">
                <a:solidFill>
                  <a:schemeClr val="tx1"/>
                </a:solidFill>
              </a:rPr>
              <a:t> 	</a:t>
            </a:r>
            <a:r>
              <a:rPr lang="hu-HU" i="1" dirty="0" err="1" smtClean="0">
                <a:solidFill>
                  <a:schemeClr val="tx1"/>
                </a:solidFill>
              </a:rPr>
              <a:t>container</a:t>
            </a:r>
            <a:r>
              <a:rPr lang="hu-HU" dirty="0" smtClean="0">
                <a:solidFill>
                  <a:schemeClr val="tx1"/>
                </a:solidFill>
              </a:rPr>
              <a:t> 		</a:t>
            </a:r>
            <a:r>
              <a:rPr lang="hu-HU" i="1" dirty="0" err="1" smtClean="0">
                <a:solidFill>
                  <a:schemeClr val="tx1"/>
                </a:solidFill>
              </a:rPr>
              <a:t>LayoutManager</a:t>
            </a:r>
            <a:r>
              <a:rPr lang="hu-HU" dirty="0" smtClean="0">
                <a:solidFill>
                  <a:schemeClr val="tx1"/>
                </a:solidFill>
              </a:rPr>
              <a:t> objektum</a:t>
            </a:r>
          </a:p>
          <a:p>
            <a:pPr marL="625475" indent="-160338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>
                <a:solidFill>
                  <a:schemeClr val="tx1"/>
                </a:solidFill>
              </a:rPr>
              <a:t>	</a:t>
            </a:r>
            <a:r>
              <a:rPr lang="hu-HU" dirty="0" smtClean="0">
                <a:solidFill>
                  <a:schemeClr val="tx1"/>
                </a:solidFill>
              </a:rPr>
              <a:t>a </a:t>
            </a:r>
            <a:r>
              <a:rPr lang="hu-HU" i="1" dirty="0" err="1" smtClean="0">
                <a:solidFill>
                  <a:schemeClr val="tx1"/>
                </a:solidFill>
              </a:rPr>
              <a:t>LayoutManager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>
                <a:solidFill>
                  <a:schemeClr val="tx1"/>
                </a:solidFill>
              </a:rPr>
              <a:t>interfész </a:t>
            </a:r>
            <a:r>
              <a:rPr lang="hu-HU" dirty="0" smtClean="0">
                <a:solidFill>
                  <a:schemeClr val="tx1"/>
                </a:solidFill>
              </a:rPr>
              <a:t>implementációi:</a:t>
            </a:r>
          </a:p>
          <a:p>
            <a:pPr marL="125095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hu-HU" i="1" dirty="0" err="1" smtClean="0"/>
              <a:t>FlowLayout</a:t>
            </a:r>
            <a:r>
              <a:rPr lang="hu-HU" i="1" dirty="0"/>
              <a:t> </a:t>
            </a:r>
            <a:r>
              <a:rPr lang="hu-HU" i="1" dirty="0" smtClean="0"/>
              <a:t>		</a:t>
            </a:r>
            <a:r>
              <a:rPr lang="hu-HU" dirty="0" smtClean="0">
                <a:solidFill>
                  <a:schemeClr val="tx1"/>
                </a:solidFill>
              </a:rPr>
              <a:t>– balról </a:t>
            </a:r>
            <a:r>
              <a:rPr lang="hu-HU" dirty="0">
                <a:solidFill>
                  <a:schemeClr val="tx1"/>
                </a:solidFill>
              </a:rPr>
              <a:t>jobbra, fentről lefele haladva rendezi el a komponenseket  </a:t>
            </a:r>
          </a:p>
          <a:p>
            <a:pPr marL="125095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hu-HU" i="1" dirty="0" err="1" smtClean="0"/>
              <a:t>BorderLayout</a:t>
            </a:r>
            <a:r>
              <a:rPr lang="hu-HU" i="1" dirty="0" smtClean="0"/>
              <a:t> 	</a:t>
            </a:r>
            <a:r>
              <a:rPr lang="hu-HU" dirty="0" smtClean="0">
                <a:solidFill>
                  <a:schemeClr val="tx1"/>
                </a:solidFill>
              </a:rPr>
              <a:t>– a tárolót 5 részre osztja: északi (</a:t>
            </a:r>
            <a:r>
              <a:rPr lang="hu-HU" i="1" dirty="0" err="1" smtClean="0">
                <a:solidFill>
                  <a:schemeClr val="tx1"/>
                </a:solidFill>
              </a:rPr>
              <a:t>north</a:t>
            </a:r>
            <a:r>
              <a:rPr lang="hu-HU" dirty="0" smtClean="0">
                <a:solidFill>
                  <a:schemeClr val="tx1"/>
                </a:solidFill>
              </a:rPr>
              <a:t>), déli (</a:t>
            </a:r>
            <a:r>
              <a:rPr lang="hu-HU" i="1" dirty="0" err="1" smtClean="0">
                <a:solidFill>
                  <a:schemeClr val="tx1"/>
                </a:solidFill>
              </a:rPr>
              <a:t>south</a:t>
            </a:r>
            <a:r>
              <a:rPr lang="hu-HU" dirty="0" smtClean="0">
                <a:solidFill>
                  <a:schemeClr val="tx1"/>
                </a:solidFill>
              </a:rPr>
              <a:t>), keleti 				(</a:t>
            </a:r>
            <a:r>
              <a:rPr lang="hu-HU" i="1" dirty="0" err="1" smtClean="0">
                <a:solidFill>
                  <a:schemeClr val="tx1"/>
                </a:solidFill>
              </a:rPr>
              <a:t>east</a:t>
            </a:r>
            <a:r>
              <a:rPr lang="hu-HU" dirty="0" smtClean="0">
                <a:solidFill>
                  <a:schemeClr val="tx1"/>
                </a:solidFill>
              </a:rPr>
              <a:t>), nyugati (</a:t>
            </a:r>
            <a:r>
              <a:rPr lang="hu-HU" i="1" dirty="0" err="1" smtClean="0">
                <a:solidFill>
                  <a:schemeClr val="tx1"/>
                </a:solidFill>
              </a:rPr>
              <a:t>west</a:t>
            </a:r>
            <a:r>
              <a:rPr lang="hu-HU" dirty="0" smtClean="0">
                <a:solidFill>
                  <a:schemeClr val="tx1"/>
                </a:solidFill>
              </a:rPr>
              <a:t>), középső (</a:t>
            </a:r>
            <a:r>
              <a:rPr lang="hu-HU" i="1" dirty="0" smtClean="0">
                <a:solidFill>
                  <a:schemeClr val="tx1"/>
                </a:solidFill>
              </a:rPr>
              <a:t>center</a:t>
            </a:r>
            <a:r>
              <a:rPr lang="hu-HU" dirty="0" smtClean="0">
                <a:solidFill>
                  <a:schemeClr val="tx1"/>
                </a:solidFill>
              </a:rPr>
              <a:t>)</a:t>
            </a:r>
            <a:endParaRPr lang="hu-HU" dirty="0">
              <a:solidFill>
                <a:schemeClr val="tx1"/>
              </a:solidFill>
            </a:endParaRPr>
          </a:p>
          <a:p>
            <a:pPr marL="125095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hu-HU" i="1" dirty="0" err="1" smtClean="0"/>
              <a:t>GridLayout</a:t>
            </a:r>
            <a:r>
              <a:rPr lang="hu-HU" i="1" dirty="0" smtClean="0"/>
              <a:t> 		</a:t>
            </a:r>
            <a:r>
              <a:rPr lang="hu-HU" dirty="0" smtClean="0">
                <a:solidFill>
                  <a:schemeClr val="tx1"/>
                </a:solidFill>
              </a:rPr>
              <a:t>– a komponenseket egy négyzethálón helyezi el, azonos 				méretű cellákban</a:t>
            </a:r>
            <a:endParaRPr lang="hu-HU" dirty="0">
              <a:solidFill>
                <a:schemeClr val="tx1"/>
              </a:solidFill>
            </a:endParaRPr>
          </a:p>
          <a:p>
            <a:pPr marL="125095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hu-HU" i="1" dirty="0" err="1" smtClean="0"/>
              <a:t>GridBagLayout</a:t>
            </a:r>
            <a:r>
              <a:rPr lang="hu-HU" i="1" dirty="0" smtClean="0"/>
              <a:t> 	</a:t>
            </a:r>
            <a:r>
              <a:rPr lang="hu-HU" dirty="0" smtClean="0">
                <a:solidFill>
                  <a:schemeClr val="tx1"/>
                </a:solidFill>
              </a:rPr>
              <a:t>– a </a:t>
            </a:r>
            <a:r>
              <a:rPr lang="hu-HU" dirty="0">
                <a:solidFill>
                  <a:schemeClr val="tx1"/>
                </a:solidFill>
              </a:rPr>
              <a:t>komponenseket egy négyzethálón helyezi el, </a:t>
            </a:r>
            <a:r>
              <a:rPr lang="hu-HU" dirty="0" smtClean="0">
                <a:solidFill>
                  <a:schemeClr val="tx1"/>
                </a:solidFill>
              </a:rPr>
              <a:t>egy 					komponens több cellát is elfoglalhat </a:t>
            </a:r>
            <a:r>
              <a:rPr lang="hu-HU" dirty="0">
                <a:solidFill>
                  <a:schemeClr val="tx1"/>
                </a:solidFill>
              </a:rPr>
              <a:t>		</a:t>
            </a:r>
            <a:r>
              <a:rPr lang="hu-HU" sz="2400" dirty="0">
                <a:solidFill>
                  <a:schemeClr val="tx1"/>
                </a:solidFill>
              </a:rPr>
              <a:t>		</a:t>
            </a:r>
            <a:endParaRPr lang="hu-HU" sz="2400" i="1" dirty="0"/>
          </a:p>
          <a:p>
            <a:pPr marL="125095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hu-HU" sz="2400" i="1" dirty="0" err="1" smtClean="0"/>
              <a:t>CardLayout</a:t>
            </a:r>
            <a:r>
              <a:rPr lang="hu-HU" sz="2400" i="1" dirty="0" smtClean="0"/>
              <a:t> 		</a:t>
            </a:r>
            <a:r>
              <a:rPr lang="hu-HU" dirty="0" smtClean="0">
                <a:solidFill>
                  <a:schemeClr val="tx1"/>
                </a:solidFill>
              </a:rPr>
              <a:t>– a tárolót kártyacsomaghoz hasonlóan kezeli</a:t>
            </a:r>
            <a:endParaRPr lang="hu-HU" dirty="0">
              <a:solidFill>
                <a:schemeClr val="tx1"/>
              </a:solidFill>
            </a:endParaRPr>
          </a:p>
          <a:p>
            <a:pPr marL="45720" lvl="2" indent="0">
              <a:spcBef>
                <a:spcPts val="600"/>
              </a:spcBef>
              <a:buNone/>
            </a:pPr>
            <a:endParaRPr lang="hu-HU" sz="2400" dirty="0">
              <a:solidFill>
                <a:schemeClr val="accent4">
                  <a:lumMod val="50000"/>
                </a:schemeClr>
              </a:solidFill>
            </a:endParaRPr>
          </a:p>
          <a:p>
            <a:pPr marL="2124080" lvl="8" indent="0">
              <a:spcBef>
                <a:spcPts val="400"/>
              </a:spcBef>
              <a:buNone/>
            </a:pPr>
            <a:endParaRPr lang="en-US" sz="2000" b="1" dirty="0"/>
          </a:p>
        </p:txBody>
      </p:sp>
      <p:sp>
        <p:nvSpPr>
          <p:cNvPr id="5" name="Left-Right Arrow 4"/>
          <p:cNvSpPr/>
          <p:nvPr/>
        </p:nvSpPr>
        <p:spPr>
          <a:xfrm>
            <a:off x="2627696" y="2117558"/>
            <a:ext cx="1241659" cy="17325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617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42762" y="972151"/>
            <a:ext cx="11319308" cy="5515276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marL="45720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GB" sz="3200" b="1" dirty="0" err="1" smtClean="0">
                <a:solidFill>
                  <a:schemeClr val="tx1"/>
                </a:solidFill>
              </a:rPr>
              <a:t>i</a:t>
            </a:r>
            <a:r>
              <a:rPr lang="hu-HU" sz="3200" b="1" dirty="0" err="1" smtClean="0">
                <a:solidFill>
                  <a:schemeClr val="tx1"/>
                </a:solidFill>
              </a:rPr>
              <a:t>mport</a:t>
            </a:r>
            <a:r>
              <a:rPr lang="hu-HU" sz="3200" b="1" dirty="0" smtClean="0">
                <a:solidFill>
                  <a:schemeClr val="tx1"/>
                </a:solidFill>
              </a:rPr>
              <a:t> </a:t>
            </a:r>
            <a:r>
              <a:rPr lang="hu-HU" sz="3200" b="1" dirty="0" err="1" smtClean="0">
                <a:solidFill>
                  <a:schemeClr val="tx1"/>
                </a:solidFill>
              </a:rPr>
              <a:t>java.awt.Frame</a:t>
            </a:r>
            <a:r>
              <a:rPr lang="en-GB" sz="3200" b="1" dirty="0" smtClean="0">
                <a:solidFill>
                  <a:schemeClr val="tx1"/>
                </a:solidFill>
              </a:rPr>
              <a:t>;</a:t>
            </a:r>
          </a:p>
          <a:p>
            <a:pPr marL="4572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GB" sz="3200" b="1" dirty="0" err="1">
                <a:solidFill>
                  <a:schemeClr val="tx1"/>
                </a:solidFill>
              </a:rPr>
              <a:t>i</a:t>
            </a:r>
            <a:r>
              <a:rPr lang="hu-HU" sz="3200" b="1" dirty="0" err="1">
                <a:solidFill>
                  <a:schemeClr val="tx1"/>
                </a:solidFill>
              </a:rPr>
              <a:t>mport</a:t>
            </a:r>
            <a:r>
              <a:rPr lang="hu-HU" sz="3200" b="1" dirty="0">
                <a:solidFill>
                  <a:schemeClr val="tx1"/>
                </a:solidFill>
              </a:rPr>
              <a:t> </a:t>
            </a:r>
            <a:r>
              <a:rPr lang="hu-HU" sz="3200" b="1" dirty="0" err="1" smtClean="0">
                <a:solidFill>
                  <a:schemeClr val="tx1"/>
                </a:solidFill>
              </a:rPr>
              <a:t>java.awt</a:t>
            </a:r>
            <a:r>
              <a:rPr lang="hu-HU" sz="3200" b="1" dirty="0" smtClean="0">
                <a:solidFill>
                  <a:schemeClr val="tx1"/>
                </a:solidFill>
              </a:rPr>
              <a:t>.</a:t>
            </a:r>
            <a:r>
              <a:rPr lang="en-GB" sz="3200" b="1" dirty="0" smtClean="0">
                <a:solidFill>
                  <a:schemeClr val="tx1"/>
                </a:solidFill>
              </a:rPr>
              <a:t>Button;</a:t>
            </a:r>
            <a:endParaRPr lang="en-GB" sz="3200" b="1" dirty="0">
              <a:solidFill>
                <a:schemeClr val="tx1"/>
              </a:solidFill>
            </a:endParaRPr>
          </a:p>
          <a:p>
            <a:pPr marL="4572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GB" sz="3200" b="1" dirty="0" err="1">
                <a:solidFill>
                  <a:schemeClr val="tx1"/>
                </a:solidFill>
              </a:rPr>
              <a:t>i</a:t>
            </a:r>
            <a:r>
              <a:rPr lang="hu-HU" sz="3200" b="1" dirty="0" err="1">
                <a:solidFill>
                  <a:schemeClr val="tx1"/>
                </a:solidFill>
              </a:rPr>
              <a:t>mport</a:t>
            </a:r>
            <a:r>
              <a:rPr lang="hu-HU" sz="3200" b="1" dirty="0">
                <a:solidFill>
                  <a:schemeClr val="tx1"/>
                </a:solidFill>
              </a:rPr>
              <a:t> </a:t>
            </a:r>
            <a:r>
              <a:rPr lang="hu-HU" sz="3200" b="1" dirty="0" err="1" smtClean="0">
                <a:solidFill>
                  <a:schemeClr val="tx1"/>
                </a:solidFill>
              </a:rPr>
              <a:t>java.awt</a:t>
            </a:r>
            <a:r>
              <a:rPr lang="hu-HU" sz="3200" b="1" dirty="0" smtClean="0">
                <a:solidFill>
                  <a:schemeClr val="tx1"/>
                </a:solidFill>
              </a:rPr>
              <a:t>.</a:t>
            </a:r>
            <a:r>
              <a:rPr lang="en-GB" sz="3200" b="1" dirty="0" smtClean="0">
                <a:solidFill>
                  <a:schemeClr val="tx1"/>
                </a:solidFill>
              </a:rPr>
              <a:t>Label;</a:t>
            </a:r>
            <a:endParaRPr lang="en-GB" sz="3200" b="1" dirty="0">
              <a:solidFill>
                <a:schemeClr val="tx1"/>
              </a:solidFill>
            </a:endParaRPr>
          </a:p>
          <a:p>
            <a:pPr marL="4572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GB" sz="3200" b="1" dirty="0" err="1">
                <a:solidFill>
                  <a:schemeClr val="tx1"/>
                </a:solidFill>
              </a:rPr>
              <a:t>i</a:t>
            </a:r>
            <a:r>
              <a:rPr lang="hu-HU" sz="3200" b="1" dirty="0" err="1">
                <a:solidFill>
                  <a:schemeClr val="tx1"/>
                </a:solidFill>
              </a:rPr>
              <a:t>mport</a:t>
            </a:r>
            <a:r>
              <a:rPr lang="hu-HU" sz="3200" b="1" dirty="0">
                <a:solidFill>
                  <a:schemeClr val="tx1"/>
                </a:solidFill>
              </a:rPr>
              <a:t> </a:t>
            </a:r>
            <a:r>
              <a:rPr lang="hu-HU" sz="3200" b="1" dirty="0" err="1" smtClean="0">
                <a:solidFill>
                  <a:schemeClr val="tx1"/>
                </a:solidFill>
              </a:rPr>
              <a:t>java.awt</a:t>
            </a:r>
            <a:r>
              <a:rPr lang="hu-HU" sz="3200" b="1" dirty="0" smtClean="0">
                <a:solidFill>
                  <a:schemeClr val="tx1"/>
                </a:solidFill>
              </a:rPr>
              <a:t>.</a:t>
            </a:r>
            <a:r>
              <a:rPr lang="en-GB" sz="3200" b="1" dirty="0" err="1" smtClean="0">
                <a:solidFill>
                  <a:schemeClr val="tx1"/>
                </a:solidFill>
              </a:rPr>
              <a:t>BorderLayout</a:t>
            </a:r>
            <a:r>
              <a:rPr lang="en-GB" sz="3200" b="1" dirty="0" smtClean="0">
                <a:solidFill>
                  <a:schemeClr val="tx1"/>
                </a:solidFill>
              </a:rPr>
              <a:t>;</a:t>
            </a:r>
          </a:p>
          <a:p>
            <a:pPr marL="4572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GB" sz="3200" b="1" dirty="0">
                <a:solidFill>
                  <a:schemeClr val="tx1"/>
                </a:solidFill>
              </a:rPr>
              <a:t>p</a:t>
            </a:r>
            <a:r>
              <a:rPr lang="en-GB" sz="3200" b="1" dirty="0" smtClean="0">
                <a:solidFill>
                  <a:schemeClr val="tx1"/>
                </a:solidFill>
              </a:rPr>
              <a:t>ublic class </a:t>
            </a:r>
            <a:r>
              <a:rPr lang="en-GB" sz="3200" b="1" dirty="0" err="1" smtClean="0">
                <a:solidFill>
                  <a:schemeClr val="tx1"/>
                </a:solidFill>
              </a:rPr>
              <a:t>ExampleFrame</a:t>
            </a:r>
            <a:r>
              <a:rPr lang="en-GB" sz="3200" b="1" dirty="0" smtClean="0">
                <a:solidFill>
                  <a:schemeClr val="tx1"/>
                </a:solidFill>
              </a:rPr>
              <a:t> extends Frame {</a:t>
            </a:r>
            <a:r>
              <a:rPr lang="hu-HU" sz="3200" b="1" dirty="0" smtClean="0">
                <a:solidFill>
                  <a:schemeClr val="tx1"/>
                </a:solidFill>
              </a:rPr>
              <a:t>				</a:t>
            </a:r>
            <a:r>
              <a:rPr lang="en-GB" sz="3200" b="1" dirty="0" smtClean="0">
                <a:solidFill>
                  <a:schemeClr val="tx1"/>
                </a:solidFill>
              </a:rPr>
              <a:t>	</a:t>
            </a:r>
            <a:r>
              <a:rPr lang="hu-HU" sz="3200" dirty="0">
                <a:solidFill>
                  <a:schemeClr val="accent2">
                    <a:lumMod val="50000"/>
                  </a:schemeClr>
                </a:solidFill>
              </a:rPr>
              <a:t>// a </a:t>
            </a:r>
            <a:r>
              <a:rPr lang="hu-HU" sz="3200" dirty="0" err="1">
                <a:solidFill>
                  <a:schemeClr val="accent2">
                    <a:lumMod val="50000"/>
                  </a:schemeClr>
                </a:solidFill>
              </a:rPr>
              <a:t>Frame</a:t>
            </a:r>
            <a:r>
              <a:rPr lang="hu-HU" sz="3200" dirty="0">
                <a:solidFill>
                  <a:schemeClr val="accent2">
                    <a:lumMod val="50000"/>
                  </a:schemeClr>
                </a:solidFill>
              </a:rPr>
              <a:t> osztály leszármazottja</a:t>
            </a:r>
            <a:endParaRPr lang="en-GB" sz="3200" dirty="0">
              <a:solidFill>
                <a:schemeClr val="accent2">
                  <a:lumMod val="50000"/>
                </a:schemeClr>
              </a:solidFill>
            </a:endParaRPr>
          </a:p>
          <a:p>
            <a:pPr marL="4572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GB" sz="3200" b="1" dirty="0">
                <a:solidFill>
                  <a:schemeClr val="tx1"/>
                </a:solidFill>
              </a:rPr>
              <a:t>	</a:t>
            </a:r>
            <a:r>
              <a:rPr lang="en-GB" sz="3200" b="1" dirty="0" smtClean="0">
                <a:solidFill>
                  <a:schemeClr val="tx1"/>
                </a:solidFill>
              </a:rPr>
              <a:t>private Button buttons [];</a:t>
            </a:r>
          </a:p>
          <a:p>
            <a:pPr marL="4572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GB" sz="3200" b="1" dirty="0">
                <a:solidFill>
                  <a:schemeClr val="tx1"/>
                </a:solidFill>
              </a:rPr>
              <a:t>	</a:t>
            </a:r>
            <a:r>
              <a:rPr lang="en-GB" sz="3200" b="1" dirty="0" smtClean="0">
                <a:solidFill>
                  <a:schemeClr val="tx1"/>
                </a:solidFill>
              </a:rPr>
              <a:t>private Label </a:t>
            </a:r>
            <a:r>
              <a:rPr lang="en-GB" sz="3200" b="1" dirty="0" err="1" smtClean="0">
                <a:solidFill>
                  <a:schemeClr val="tx1"/>
                </a:solidFill>
              </a:rPr>
              <a:t>label</a:t>
            </a:r>
            <a:r>
              <a:rPr lang="en-GB" sz="3200" b="1" dirty="0" smtClean="0">
                <a:solidFill>
                  <a:schemeClr val="tx1"/>
                </a:solidFill>
              </a:rPr>
              <a:t>;</a:t>
            </a:r>
          </a:p>
          <a:p>
            <a:pPr marL="4572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GB" sz="3200" b="1" dirty="0">
                <a:solidFill>
                  <a:schemeClr val="tx1"/>
                </a:solidFill>
              </a:rPr>
              <a:t>	</a:t>
            </a:r>
            <a:r>
              <a:rPr lang="en-GB" sz="3200" b="1" dirty="0" smtClean="0">
                <a:solidFill>
                  <a:schemeClr val="tx1"/>
                </a:solidFill>
              </a:rPr>
              <a:t>public </a:t>
            </a:r>
            <a:r>
              <a:rPr lang="en-GB" sz="3200" b="1" dirty="0" err="1" smtClean="0">
                <a:solidFill>
                  <a:schemeClr val="tx1"/>
                </a:solidFill>
              </a:rPr>
              <a:t>ExampleFrame</a:t>
            </a:r>
            <a:r>
              <a:rPr lang="en-GB" sz="3200" b="1" dirty="0" smtClean="0">
                <a:solidFill>
                  <a:schemeClr val="tx1"/>
                </a:solidFill>
              </a:rPr>
              <a:t>() {</a:t>
            </a:r>
          </a:p>
          <a:p>
            <a:pPr marL="4572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GB" sz="3200" b="1" dirty="0">
                <a:solidFill>
                  <a:schemeClr val="tx1"/>
                </a:solidFill>
              </a:rPr>
              <a:t>	</a:t>
            </a:r>
            <a:r>
              <a:rPr lang="en-GB" sz="3200" b="1" dirty="0" smtClean="0">
                <a:solidFill>
                  <a:schemeClr val="tx1"/>
                </a:solidFill>
              </a:rPr>
              <a:t>	</a:t>
            </a:r>
            <a:r>
              <a:rPr lang="en-GB" sz="3200" b="1" dirty="0" err="1" smtClean="0">
                <a:solidFill>
                  <a:schemeClr val="tx1"/>
                </a:solidFill>
              </a:rPr>
              <a:t>this.setTitle</a:t>
            </a:r>
            <a:r>
              <a:rPr lang="en-GB" sz="3200" b="1" dirty="0" smtClean="0">
                <a:solidFill>
                  <a:schemeClr val="tx1"/>
                </a:solidFill>
              </a:rPr>
              <a:t> (“</a:t>
            </a:r>
            <a:r>
              <a:rPr lang="en-GB" sz="3200" b="1" dirty="0" err="1" smtClean="0">
                <a:solidFill>
                  <a:schemeClr val="tx1"/>
                </a:solidFill>
              </a:rPr>
              <a:t>Egy</a:t>
            </a:r>
            <a:r>
              <a:rPr lang="en-GB" sz="3200" b="1" dirty="0" smtClean="0">
                <a:solidFill>
                  <a:schemeClr val="tx1"/>
                </a:solidFill>
              </a:rPr>
              <a:t> </a:t>
            </a:r>
            <a:r>
              <a:rPr lang="en-GB" sz="3200" b="1" dirty="0" err="1" smtClean="0">
                <a:solidFill>
                  <a:schemeClr val="tx1"/>
                </a:solidFill>
              </a:rPr>
              <a:t>pelda</a:t>
            </a:r>
            <a:r>
              <a:rPr lang="en-GB" sz="3200" b="1" dirty="0" smtClean="0">
                <a:solidFill>
                  <a:schemeClr val="tx1"/>
                </a:solidFill>
              </a:rPr>
              <a:t>”);		</a:t>
            </a:r>
            <a:r>
              <a:rPr lang="hu-HU" sz="3200" b="1" dirty="0" smtClean="0">
                <a:solidFill>
                  <a:schemeClr val="tx1"/>
                </a:solidFill>
              </a:rPr>
              <a:t>		</a:t>
            </a:r>
            <a:r>
              <a:rPr lang="en-GB" sz="3200" dirty="0">
                <a:solidFill>
                  <a:schemeClr val="accent2">
                    <a:lumMod val="50000"/>
                  </a:schemeClr>
                </a:solidFill>
              </a:rPr>
              <a:t>// a</a:t>
            </a:r>
            <a:r>
              <a:rPr lang="hu-HU" sz="3200" dirty="0">
                <a:solidFill>
                  <a:schemeClr val="accent2">
                    <a:lumMod val="50000"/>
                  </a:schemeClr>
                </a:solidFill>
              </a:rPr>
              <a:t> keret</a:t>
            </a:r>
            <a:r>
              <a:rPr lang="en-GB" sz="3200" dirty="0">
                <a:solidFill>
                  <a:schemeClr val="accent2">
                    <a:lumMod val="50000"/>
                  </a:schemeClr>
                </a:solidFill>
              </a:rPr>
              <a:t> c</a:t>
            </a:r>
            <a:r>
              <a:rPr lang="hu-HU" sz="3200" dirty="0">
                <a:solidFill>
                  <a:schemeClr val="accent2">
                    <a:lumMod val="50000"/>
                  </a:schemeClr>
                </a:solidFill>
              </a:rPr>
              <a:t>íme</a:t>
            </a:r>
            <a:endParaRPr lang="en-GB" sz="3200" dirty="0">
              <a:solidFill>
                <a:schemeClr val="accent2">
                  <a:lumMod val="50000"/>
                </a:schemeClr>
              </a:solidFill>
            </a:endParaRPr>
          </a:p>
          <a:p>
            <a:pPr marL="4572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GB" sz="3200" b="1" dirty="0">
                <a:solidFill>
                  <a:schemeClr val="tx1"/>
                </a:solidFill>
              </a:rPr>
              <a:t>	</a:t>
            </a:r>
            <a:r>
              <a:rPr lang="en-GB" sz="3200" b="1" dirty="0" smtClean="0">
                <a:solidFill>
                  <a:schemeClr val="tx1"/>
                </a:solidFill>
              </a:rPr>
              <a:t>	buttons = new Button [2];</a:t>
            </a:r>
            <a:r>
              <a:rPr lang="hu-HU" sz="3200" b="1" dirty="0" smtClean="0">
                <a:solidFill>
                  <a:schemeClr val="tx1"/>
                </a:solidFill>
              </a:rPr>
              <a:t>				</a:t>
            </a:r>
            <a:r>
              <a:rPr lang="hu-HU" sz="3200" dirty="0">
                <a:solidFill>
                  <a:schemeClr val="accent2">
                    <a:lumMod val="50000"/>
                  </a:schemeClr>
                </a:solidFill>
              </a:rPr>
              <a:t>// a gombok létrehozása</a:t>
            </a:r>
            <a:endParaRPr lang="en-GB" sz="3200" dirty="0">
              <a:solidFill>
                <a:schemeClr val="accent2">
                  <a:lumMod val="50000"/>
                </a:schemeClr>
              </a:solidFill>
            </a:endParaRPr>
          </a:p>
          <a:p>
            <a:pPr marL="4572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GB" sz="3200" b="1" dirty="0">
                <a:solidFill>
                  <a:schemeClr val="tx1"/>
                </a:solidFill>
              </a:rPr>
              <a:t>	</a:t>
            </a:r>
            <a:r>
              <a:rPr lang="en-GB" sz="3200" b="1" dirty="0" smtClean="0">
                <a:solidFill>
                  <a:schemeClr val="tx1"/>
                </a:solidFill>
              </a:rPr>
              <a:t>	buttons [0] = new Button (“</a:t>
            </a:r>
            <a:r>
              <a:rPr lang="en-GB" sz="3200" b="1" dirty="0" err="1" smtClean="0">
                <a:solidFill>
                  <a:schemeClr val="tx1"/>
                </a:solidFill>
              </a:rPr>
              <a:t>Gomb</a:t>
            </a:r>
            <a:r>
              <a:rPr lang="en-GB" sz="3200" b="1" dirty="0" smtClean="0">
                <a:solidFill>
                  <a:schemeClr val="tx1"/>
                </a:solidFill>
              </a:rPr>
              <a:t> 1”);</a:t>
            </a:r>
          </a:p>
          <a:p>
            <a:pPr marL="4572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GB" sz="3200" b="1" dirty="0">
                <a:solidFill>
                  <a:schemeClr val="tx1"/>
                </a:solidFill>
              </a:rPr>
              <a:t>	</a:t>
            </a:r>
            <a:r>
              <a:rPr lang="en-GB" sz="3200" b="1" dirty="0" smtClean="0">
                <a:solidFill>
                  <a:schemeClr val="tx1"/>
                </a:solidFill>
              </a:rPr>
              <a:t>	</a:t>
            </a:r>
            <a:r>
              <a:rPr lang="en-GB" sz="3200" b="1" dirty="0" err="1" smtClean="0">
                <a:solidFill>
                  <a:schemeClr val="tx1"/>
                </a:solidFill>
              </a:rPr>
              <a:t>this.add</a:t>
            </a:r>
            <a:r>
              <a:rPr lang="en-GB" sz="3200" b="1" dirty="0" smtClean="0">
                <a:solidFill>
                  <a:schemeClr val="tx1"/>
                </a:solidFill>
              </a:rPr>
              <a:t> (buttons[0] , </a:t>
            </a:r>
            <a:r>
              <a:rPr lang="en-GB" sz="3200" b="1" dirty="0" err="1" smtClean="0">
                <a:solidFill>
                  <a:schemeClr val="tx1"/>
                </a:solidFill>
              </a:rPr>
              <a:t>BorderLayout.NORTH</a:t>
            </a:r>
            <a:r>
              <a:rPr lang="en-GB" sz="3200" b="1" dirty="0">
                <a:solidFill>
                  <a:schemeClr val="tx1"/>
                </a:solidFill>
              </a:rPr>
              <a:t>)</a:t>
            </a:r>
            <a:r>
              <a:rPr lang="en-GB" sz="3200" b="1" dirty="0" smtClean="0">
                <a:solidFill>
                  <a:schemeClr val="tx1"/>
                </a:solidFill>
              </a:rPr>
              <a:t>;</a:t>
            </a:r>
            <a:r>
              <a:rPr lang="hu-HU" sz="3200" b="1" dirty="0" smtClean="0">
                <a:solidFill>
                  <a:schemeClr val="tx1"/>
                </a:solidFill>
              </a:rPr>
              <a:t>		</a:t>
            </a:r>
            <a:r>
              <a:rPr lang="hu-HU" sz="3200" dirty="0">
                <a:solidFill>
                  <a:schemeClr val="accent2">
                    <a:lumMod val="50000"/>
                  </a:schemeClr>
                </a:solidFill>
              </a:rPr>
              <a:t>// és hozzáadása a tárolóhoz, egyik felül</a:t>
            </a:r>
            <a:endParaRPr lang="en-GB" sz="3200" dirty="0">
              <a:solidFill>
                <a:schemeClr val="accent2">
                  <a:lumMod val="50000"/>
                </a:schemeClr>
              </a:solidFill>
            </a:endParaRPr>
          </a:p>
          <a:p>
            <a:pPr marL="4572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GB" sz="3200" b="1" dirty="0">
                <a:solidFill>
                  <a:schemeClr val="tx1"/>
                </a:solidFill>
              </a:rPr>
              <a:t>		buttons </a:t>
            </a:r>
            <a:r>
              <a:rPr lang="en-GB" sz="3200" b="1" dirty="0" smtClean="0">
                <a:solidFill>
                  <a:schemeClr val="tx1"/>
                </a:solidFill>
              </a:rPr>
              <a:t>[1] </a:t>
            </a:r>
            <a:r>
              <a:rPr lang="en-GB" sz="3200" b="1" dirty="0">
                <a:solidFill>
                  <a:schemeClr val="tx1"/>
                </a:solidFill>
              </a:rPr>
              <a:t>= new Button (“</a:t>
            </a:r>
            <a:r>
              <a:rPr lang="en-GB" sz="3200" b="1" dirty="0" err="1">
                <a:solidFill>
                  <a:schemeClr val="tx1"/>
                </a:solidFill>
              </a:rPr>
              <a:t>Gomb</a:t>
            </a:r>
            <a:r>
              <a:rPr lang="en-GB" sz="3200" b="1" dirty="0">
                <a:solidFill>
                  <a:schemeClr val="tx1"/>
                </a:solidFill>
              </a:rPr>
              <a:t> </a:t>
            </a:r>
            <a:r>
              <a:rPr lang="en-GB" sz="3200" b="1" dirty="0" smtClean="0">
                <a:solidFill>
                  <a:schemeClr val="tx1"/>
                </a:solidFill>
              </a:rPr>
              <a:t>2”);</a:t>
            </a:r>
            <a:endParaRPr lang="en-GB" sz="3200" b="1" dirty="0">
              <a:solidFill>
                <a:schemeClr val="tx1"/>
              </a:solidFill>
            </a:endParaRPr>
          </a:p>
          <a:p>
            <a:pPr marL="4572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GB" sz="3200" b="1" dirty="0">
                <a:solidFill>
                  <a:schemeClr val="tx1"/>
                </a:solidFill>
              </a:rPr>
              <a:t>		</a:t>
            </a:r>
            <a:r>
              <a:rPr lang="en-GB" sz="3200" b="1" dirty="0" err="1">
                <a:solidFill>
                  <a:schemeClr val="tx1"/>
                </a:solidFill>
              </a:rPr>
              <a:t>this.add</a:t>
            </a:r>
            <a:r>
              <a:rPr lang="en-GB" sz="3200" b="1" dirty="0">
                <a:solidFill>
                  <a:schemeClr val="tx1"/>
                </a:solidFill>
              </a:rPr>
              <a:t> (</a:t>
            </a:r>
            <a:r>
              <a:rPr lang="en-GB" sz="3200" b="1" dirty="0" smtClean="0">
                <a:solidFill>
                  <a:schemeClr val="tx1"/>
                </a:solidFill>
              </a:rPr>
              <a:t>buttons[1] </a:t>
            </a:r>
            <a:r>
              <a:rPr lang="en-GB" sz="3200" b="1" dirty="0">
                <a:solidFill>
                  <a:schemeClr val="tx1"/>
                </a:solidFill>
              </a:rPr>
              <a:t>, </a:t>
            </a:r>
            <a:r>
              <a:rPr lang="en-GB" sz="3200" b="1" dirty="0" err="1" smtClean="0">
                <a:solidFill>
                  <a:schemeClr val="tx1"/>
                </a:solidFill>
              </a:rPr>
              <a:t>BorderLayout.SOUTH</a:t>
            </a:r>
            <a:r>
              <a:rPr lang="en-GB" sz="3200" b="1" dirty="0" smtClean="0">
                <a:solidFill>
                  <a:schemeClr val="tx1"/>
                </a:solidFill>
              </a:rPr>
              <a:t>);</a:t>
            </a:r>
            <a:r>
              <a:rPr lang="hu-HU" sz="3200" b="1" dirty="0" smtClean="0">
                <a:solidFill>
                  <a:schemeClr val="tx1"/>
                </a:solidFill>
              </a:rPr>
              <a:t>		</a:t>
            </a:r>
            <a:r>
              <a:rPr lang="hu-HU" sz="3200" dirty="0">
                <a:solidFill>
                  <a:schemeClr val="accent2">
                    <a:lumMod val="50000"/>
                  </a:schemeClr>
                </a:solidFill>
              </a:rPr>
              <a:t>// a másik alul</a:t>
            </a:r>
          </a:p>
          <a:p>
            <a:pPr marL="4572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hu-HU" sz="3200" b="1" dirty="0">
                <a:solidFill>
                  <a:schemeClr val="tx1"/>
                </a:solidFill>
              </a:rPr>
              <a:t>	</a:t>
            </a:r>
            <a:r>
              <a:rPr lang="hu-HU" sz="3200" b="1" dirty="0" smtClean="0">
                <a:solidFill>
                  <a:schemeClr val="tx1"/>
                </a:solidFill>
              </a:rPr>
              <a:t>	</a:t>
            </a:r>
            <a:r>
              <a:rPr lang="hu-HU" sz="3200" b="1" dirty="0" err="1" smtClean="0">
                <a:solidFill>
                  <a:schemeClr val="tx1"/>
                </a:solidFill>
              </a:rPr>
              <a:t>label</a:t>
            </a:r>
            <a:r>
              <a:rPr lang="hu-HU" sz="3200" b="1" dirty="0" smtClean="0">
                <a:solidFill>
                  <a:schemeClr val="tx1"/>
                </a:solidFill>
              </a:rPr>
              <a:t> </a:t>
            </a:r>
            <a:r>
              <a:rPr lang="en-GB" sz="3200" b="1" dirty="0" smtClean="0">
                <a:solidFill>
                  <a:schemeClr val="tx1"/>
                </a:solidFill>
              </a:rPr>
              <a:t>= new Label (“</a:t>
            </a:r>
            <a:r>
              <a:rPr lang="en-GB" sz="3200" b="1" dirty="0" err="1" smtClean="0">
                <a:solidFill>
                  <a:schemeClr val="tx1"/>
                </a:solidFill>
              </a:rPr>
              <a:t>Cimke</a:t>
            </a:r>
            <a:r>
              <a:rPr lang="en-GB" sz="3200" b="1" dirty="0" smtClean="0">
                <a:solidFill>
                  <a:schemeClr val="tx1"/>
                </a:solidFill>
              </a:rPr>
              <a:t>”);				</a:t>
            </a:r>
            <a:r>
              <a:rPr lang="en-GB" sz="3200" dirty="0">
                <a:solidFill>
                  <a:schemeClr val="accent2">
                    <a:lumMod val="50000"/>
                  </a:schemeClr>
                </a:solidFill>
              </a:rPr>
              <a:t>// </a:t>
            </a:r>
            <a:r>
              <a:rPr lang="en-GB" sz="3200" dirty="0" err="1">
                <a:solidFill>
                  <a:schemeClr val="accent2">
                    <a:lumMod val="50000"/>
                  </a:schemeClr>
                </a:solidFill>
              </a:rPr>
              <a:t>egy</a:t>
            </a:r>
            <a:r>
              <a:rPr lang="en-GB" sz="3200" dirty="0">
                <a:solidFill>
                  <a:schemeClr val="accent2">
                    <a:lumMod val="50000"/>
                  </a:schemeClr>
                </a:solidFill>
              </a:rPr>
              <a:t> c</a:t>
            </a:r>
            <a:r>
              <a:rPr lang="hu-HU" sz="3200" dirty="0">
                <a:solidFill>
                  <a:schemeClr val="accent2">
                    <a:lumMod val="50000"/>
                  </a:schemeClr>
                </a:solidFill>
              </a:rPr>
              <a:t>í</a:t>
            </a:r>
            <a:r>
              <a:rPr lang="en-GB" sz="3200" dirty="0" err="1">
                <a:solidFill>
                  <a:schemeClr val="accent2">
                    <a:lumMod val="50000"/>
                  </a:schemeClr>
                </a:solidFill>
              </a:rPr>
              <a:t>mke</a:t>
            </a:r>
            <a:r>
              <a:rPr lang="en-GB" sz="3200" dirty="0">
                <a:solidFill>
                  <a:schemeClr val="accent2">
                    <a:lumMod val="50000"/>
                  </a:schemeClr>
                </a:solidFill>
              </a:rPr>
              <a:t> l</a:t>
            </a:r>
            <a:r>
              <a:rPr lang="hu-HU" sz="3200" dirty="0" err="1">
                <a:solidFill>
                  <a:schemeClr val="accent2">
                    <a:lumMod val="50000"/>
                  </a:schemeClr>
                </a:solidFill>
              </a:rPr>
              <a:t>étrehozása</a:t>
            </a:r>
            <a:endParaRPr lang="en-GB" sz="3200" dirty="0">
              <a:solidFill>
                <a:schemeClr val="accent2">
                  <a:lumMod val="50000"/>
                </a:schemeClr>
              </a:solidFill>
            </a:endParaRPr>
          </a:p>
          <a:p>
            <a:pPr marL="4572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GB" sz="3200" b="1" dirty="0" smtClean="0">
                <a:solidFill>
                  <a:schemeClr val="tx1"/>
                </a:solidFill>
              </a:rPr>
              <a:t>		</a:t>
            </a:r>
            <a:r>
              <a:rPr lang="en-GB" sz="3200" b="1" dirty="0">
                <a:solidFill>
                  <a:schemeClr val="tx1"/>
                </a:solidFill>
              </a:rPr>
              <a:t> </a:t>
            </a:r>
            <a:r>
              <a:rPr lang="en-GB" sz="3200" b="1" dirty="0" err="1">
                <a:solidFill>
                  <a:schemeClr val="tx1"/>
                </a:solidFill>
              </a:rPr>
              <a:t>this.add</a:t>
            </a:r>
            <a:r>
              <a:rPr lang="en-GB" sz="3200" b="1" dirty="0">
                <a:solidFill>
                  <a:schemeClr val="tx1"/>
                </a:solidFill>
              </a:rPr>
              <a:t> </a:t>
            </a:r>
            <a:r>
              <a:rPr lang="en-GB" sz="3200" b="1" dirty="0" smtClean="0">
                <a:solidFill>
                  <a:schemeClr val="tx1"/>
                </a:solidFill>
              </a:rPr>
              <a:t>(label </a:t>
            </a:r>
            <a:r>
              <a:rPr lang="en-GB" sz="3200" b="1" dirty="0">
                <a:solidFill>
                  <a:schemeClr val="tx1"/>
                </a:solidFill>
              </a:rPr>
              <a:t>, </a:t>
            </a:r>
            <a:r>
              <a:rPr lang="en-GB" sz="3200" b="1" dirty="0" err="1" smtClean="0">
                <a:solidFill>
                  <a:schemeClr val="tx1"/>
                </a:solidFill>
              </a:rPr>
              <a:t>BorderLayout.CENTER</a:t>
            </a:r>
            <a:r>
              <a:rPr lang="en-GB" sz="3200" b="1" dirty="0" smtClean="0">
                <a:solidFill>
                  <a:schemeClr val="tx1"/>
                </a:solidFill>
              </a:rPr>
              <a:t>);</a:t>
            </a:r>
            <a:r>
              <a:rPr lang="hu-HU" sz="3200" b="1" dirty="0" smtClean="0">
                <a:solidFill>
                  <a:schemeClr val="tx1"/>
                </a:solidFill>
              </a:rPr>
              <a:t>			</a:t>
            </a:r>
            <a:r>
              <a:rPr lang="hu-HU" sz="3200" dirty="0">
                <a:solidFill>
                  <a:schemeClr val="accent2">
                    <a:lumMod val="50000"/>
                  </a:schemeClr>
                </a:solidFill>
              </a:rPr>
              <a:t>// és elhelyezése a keret közepére</a:t>
            </a:r>
            <a:endParaRPr lang="en-GB" sz="3200" dirty="0">
              <a:solidFill>
                <a:schemeClr val="accent2">
                  <a:lumMod val="50000"/>
                </a:schemeClr>
              </a:solidFill>
            </a:endParaRPr>
          </a:p>
          <a:p>
            <a:pPr marL="4572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GB" sz="3200" b="1" dirty="0">
                <a:solidFill>
                  <a:schemeClr val="tx1"/>
                </a:solidFill>
              </a:rPr>
              <a:t>	</a:t>
            </a:r>
            <a:r>
              <a:rPr lang="en-GB" sz="3200" b="1" dirty="0" smtClean="0">
                <a:solidFill>
                  <a:schemeClr val="tx1"/>
                </a:solidFill>
              </a:rPr>
              <a:t>}</a:t>
            </a:r>
          </a:p>
          <a:p>
            <a:pPr marL="4572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GB" sz="3200" b="1" dirty="0">
                <a:solidFill>
                  <a:schemeClr val="tx1"/>
                </a:solidFill>
              </a:rPr>
              <a:t>	</a:t>
            </a:r>
            <a:r>
              <a:rPr lang="en-GB" sz="3200" b="1" dirty="0" smtClean="0">
                <a:solidFill>
                  <a:schemeClr val="tx1"/>
                </a:solidFill>
              </a:rPr>
              <a:t>public static main ( String[] </a:t>
            </a:r>
            <a:r>
              <a:rPr lang="en-GB" sz="3200" b="1" dirty="0" err="1" smtClean="0">
                <a:solidFill>
                  <a:schemeClr val="tx1"/>
                </a:solidFill>
              </a:rPr>
              <a:t>args</a:t>
            </a:r>
            <a:r>
              <a:rPr lang="en-GB" sz="3200" b="1" dirty="0" smtClean="0">
                <a:solidFill>
                  <a:schemeClr val="tx1"/>
                </a:solidFill>
              </a:rPr>
              <a:t>) {</a:t>
            </a:r>
          </a:p>
          <a:p>
            <a:pPr marL="4572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GB" sz="3200" b="1" dirty="0">
                <a:solidFill>
                  <a:schemeClr val="tx1"/>
                </a:solidFill>
              </a:rPr>
              <a:t>	</a:t>
            </a:r>
            <a:r>
              <a:rPr lang="en-GB" sz="3200" b="1" dirty="0" smtClean="0">
                <a:solidFill>
                  <a:schemeClr val="tx1"/>
                </a:solidFill>
              </a:rPr>
              <a:t>	</a:t>
            </a:r>
            <a:r>
              <a:rPr lang="en-GB" sz="3200" b="1" dirty="0" err="1" smtClean="0">
                <a:solidFill>
                  <a:schemeClr val="tx1"/>
                </a:solidFill>
              </a:rPr>
              <a:t>ExampleFrame</a:t>
            </a:r>
            <a:r>
              <a:rPr lang="en-GB" sz="3200" b="1" dirty="0" smtClean="0">
                <a:solidFill>
                  <a:schemeClr val="tx1"/>
                </a:solidFill>
              </a:rPr>
              <a:t> f = new </a:t>
            </a:r>
            <a:r>
              <a:rPr lang="en-GB" sz="3200" b="1" dirty="0" err="1" smtClean="0">
                <a:solidFill>
                  <a:schemeClr val="tx1"/>
                </a:solidFill>
              </a:rPr>
              <a:t>ExampleFrame</a:t>
            </a:r>
            <a:r>
              <a:rPr lang="en-GB" sz="3200" b="1" dirty="0" smtClean="0">
                <a:solidFill>
                  <a:schemeClr val="tx1"/>
                </a:solidFill>
              </a:rPr>
              <a:t> ();</a:t>
            </a:r>
          </a:p>
          <a:p>
            <a:pPr marL="4572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GB" sz="3200" b="1" dirty="0">
                <a:solidFill>
                  <a:schemeClr val="tx1"/>
                </a:solidFill>
              </a:rPr>
              <a:t>	</a:t>
            </a:r>
            <a:r>
              <a:rPr lang="en-GB" sz="3200" b="1" dirty="0" smtClean="0">
                <a:solidFill>
                  <a:schemeClr val="tx1"/>
                </a:solidFill>
              </a:rPr>
              <a:t>	</a:t>
            </a:r>
            <a:r>
              <a:rPr lang="en-GB" sz="3200" b="1" dirty="0" err="1" smtClean="0">
                <a:solidFill>
                  <a:schemeClr val="tx1"/>
                </a:solidFill>
              </a:rPr>
              <a:t>f.setBounds</a:t>
            </a:r>
            <a:r>
              <a:rPr lang="en-GB" sz="3200" b="1" dirty="0" smtClean="0">
                <a:solidFill>
                  <a:schemeClr val="tx1"/>
                </a:solidFill>
              </a:rPr>
              <a:t> ( 50, 50, 200, 150);</a:t>
            </a:r>
            <a:r>
              <a:rPr lang="hu-HU" sz="3200" b="1" dirty="0" smtClean="0">
                <a:solidFill>
                  <a:schemeClr val="tx1"/>
                </a:solidFill>
              </a:rPr>
              <a:t>				</a:t>
            </a:r>
            <a:r>
              <a:rPr lang="hu-HU" sz="3200" dirty="0">
                <a:solidFill>
                  <a:schemeClr val="accent2">
                    <a:lumMod val="50000"/>
                  </a:schemeClr>
                </a:solidFill>
              </a:rPr>
              <a:t>// a keret méretének megadása</a:t>
            </a:r>
            <a:endParaRPr lang="en-GB" sz="3200" dirty="0">
              <a:solidFill>
                <a:schemeClr val="accent2">
                  <a:lumMod val="50000"/>
                </a:schemeClr>
              </a:solidFill>
            </a:endParaRPr>
          </a:p>
          <a:p>
            <a:pPr marL="4572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GB" sz="3200" b="1" dirty="0">
                <a:solidFill>
                  <a:schemeClr val="tx1"/>
                </a:solidFill>
              </a:rPr>
              <a:t>	</a:t>
            </a:r>
            <a:r>
              <a:rPr lang="en-GB" sz="3200" b="1" dirty="0" smtClean="0">
                <a:solidFill>
                  <a:schemeClr val="tx1"/>
                </a:solidFill>
              </a:rPr>
              <a:t>	</a:t>
            </a:r>
            <a:r>
              <a:rPr lang="en-GB" sz="3200" b="1" dirty="0" err="1" smtClean="0">
                <a:solidFill>
                  <a:schemeClr val="tx1"/>
                </a:solidFill>
              </a:rPr>
              <a:t>f.setVisible</a:t>
            </a:r>
            <a:r>
              <a:rPr lang="en-GB" sz="3200" b="1" dirty="0" smtClean="0">
                <a:solidFill>
                  <a:schemeClr val="tx1"/>
                </a:solidFill>
              </a:rPr>
              <a:t> (true);</a:t>
            </a:r>
            <a:r>
              <a:rPr lang="hu-HU" sz="3200" b="1" dirty="0" smtClean="0">
                <a:solidFill>
                  <a:schemeClr val="tx1"/>
                </a:solidFill>
              </a:rPr>
              <a:t>					</a:t>
            </a:r>
            <a:r>
              <a:rPr lang="hu-HU" sz="3200" dirty="0">
                <a:solidFill>
                  <a:schemeClr val="accent2">
                    <a:lumMod val="50000"/>
                  </a:schemeClr>
                </a:solidFill>
              </a:rPr>
              <a:t>// a keretet láthatóvá tesszük</a:t>
            </a:r>
            <a:endParaRPr lang="en-GB" sz="3200" dirty="0">
              <a:solidFill>
                <a:schemeClr val="accent2">
                  <a:lumMod val="50000"/>
                </a:schemeClr>
              </a:solidFill>
            </a:endParaRPr>
          </a:p>
          <a:p>
            <a:pPr marL="4572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GB" sz="3200" b="1" dirty="0">
                <a:solidFill>
                  <a:schemeClr val="tx1"/>
                </a:solidFill>
              </a:rPr>
              <a:t>	</a:t>
            </a:r>
            <a:r>
              <a:rPr lang="en-GB" sz="3200" b="1" dirty="0" smtClean="0">
                <a:solidFill>
                  <a:schemeClr val="tx1"/>
                </a:solidFill>
              </a:rPr>
              <a:t>}</a:t>
            </a:r>
          </a:p>
          <a:p>
            <a:pPr marL="4572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GB" sz="3200" b="1" dirty="0" smtClean="0">
                <a:solidFill>
                  <a:schemeClr val="tx1"/>
                </a:solidFill>
              </a:rPr>
              <a:t>}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5" name="Cím 1"/>
          <p:cNvSpPr>
            <a:spLocks noGrp="1"/>
          </p:cNvSpPr>
          <p:nvPr>
            <p:ph type="title"/>
          </p:nvPr>
        </p:nvSpPr>
        <p:spPr>
          <a:xfrm>
            <a:off x="664143" y="233994"/>
            <a:ext cx="10693667" cy="661155"/>
          </a:xfrm>
        </p:spPr>
        <p:txBody>
          <a:bodyPr>
            <a:normAutofit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hu-HU" sz="3000" dirty="0" smtClean="0">
                <a:solidFill>
                  <a:srgbClr val="C00000"/>
                </a:solidFill>
              </a:rPr>
              <a:t>Példa: </a:t>
            </a:r>
            <a:r>
              <a:rPr lang="hu-HU" sz="3000" smtClean="0">
                <a:solidFill>
                  <a:srgbClr val="C00000"/>
                </a:solidFill>
              </a:rPr>
              <a:t>keret készítése, </a:t>
            </a:r>
            <a:r>
              <a:rPr lang="hu-HU" sz="3000" dirty="0" smtClean="0">
                <a:solidFill>
                  <a:srgbClr val="C00000"/>
                </a:solidFill>
              </a:rPr>
              <a:t>2 gombbal és 1 címkével</a:t>
            </a:r>
            <a:endParaRPr lang="hu-HU" sz="3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37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41144" y="1097834"/>
            <a:ext cx="10693667" cy="5216339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GB" sz="2400" b="1" i="1" dirty="0" smtClean="0"/>
              <a:t>Observer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tervez</a:t>
            </a:r>
            <a:r>
              <a:rPr lang="hu-HU" sz="2400" b="1" dirty="0" err="1" smtClean="0"/>
              <a:t>ési</a:t>
            </a:r>
            <a:r>
              <a:rPr lang="hu-HU" sz="2400" b="1" dirty="0" smtClean="0"/>
              <a:t> minta </a:t>
            </a:r>
            <a:r>
              <a:rPr lang="en-GB" sz="2400" b="1" dirty="0" smtClean="0"/>
              <a:t>= </a:t>
            </a:r>
            <a:r>
              <a:rPr lang="en-GB" sz="2400" b="1" dirty="0" err="1" smtClean="0"/>
              <a:t>megfigyelt-megfigyel</a:t>
            </a:r>
            <a:r>
              <a:rPr lang="hu-HU" sz="2400" b="1" dirty="0" smtClean="0"/>
              <a:t>ő modell</a:t>
            </a:r>
          </a:p>
          <a:p>
            <a:pPr marL="355600" indent="0">
              <a:buNone/>
            </a:pPr>
            <a:r>
              <a:rPr lang="hu-HU" sz="2400" b="1" dirty="0"/>
              <a:t>A megfigyelt </a:t>
            </a:r>
            <a:r>
              <a:rPr lang="hu-HU" dirty="0">
                <a:solidFill>
                  <a:schemeClr val="tx1"/>
                </a:solidFill>
              </a:rPr>
              <a:t>(</a:t>
            </a:r>
            <a:r>
              <a:rPr lang="hu-HU" sz="2400" i="1" dirty="0" err="1">
                <a:solidFill>
                  <a:srgbClr val="FF0000"/>
                </a:solidFill>
              </a:rPr>
              <a:t>observable</a:t>
            </a:r>
            <a:r>
              <a:rPr lang="hu-HU" dirty="0" smtClean="0">
                <a:solidFill>
                  <a:schemeClr val="tx1"/>
                </a:solidFill>
              </a:rPr>
              <a:t>) </a:t>
            </a:r>
            <a:r>
              <a:rPr lang="hu-HU" sz="2400" b="1" dirty="0"/>
              <a:t>objektum</a:t>
            </a:r>
            <a:r>
              <a:rPr lang="hu-HU" dirty="0" smtClean="0">
                <a:solidFill>
                  <a:schemeClr val="tx1"/>
                </a:solidFill>
              </a:rPr>
              <a:t>:</a:t>
            </a:r>
          </a:p>
          <a:p>
            <a:pPr marL="1165225" indent="-442913"/>
            <a:r>
              <a:rPr lang="hu-HU" dirty="0">
                <a:solidFill>
                  <a:schemeClr val="tx1"/>
                </a:solidFill>
              </a:rPr>
              <a:t>m</a:t>
            </a:r>
            <a:r>
              <a:rPr lang="hu-HU" dirty="0" smtClean="0">
                <a:solidFill>
                  <a:schemeClr val="tx1"/>
                </a:solidFill>
              </a:rPr>
              <a:t>egfigyelő objektumokat tart nyilván</a:t>
            </a:r>
          </a:p>
          <a:p>
            <a:pPr marL="1165225" indent="-442913"/>
            <a:r>
              <a:rPr lang="hu-HU" dirty="0">
                <a:solidFill>
                  <a:schemeClr val="tx1"/>
                </a:solidFill>
              </a:rPr>
              <a:t>é</a:t>
            </a:r>
            <a:r>
              <a:rPr lang="hu-HU" dirty="0" smtClean="0">
                <a:solidFill>
                  <a:schemeClr val="tx1"/>
                </a:solidFill>
              </a:rPr>
              <a:t>rtesti ezeket bizonyos állapotváltozásokról (eseményekről)</a:t>
            </a:r>
          </a:p>
          <a:p>
            <a:pPr marL="355600" indent="0">
              <a:buNone/>
            </a:pPr>
            <a:r>
              <a:rPr lang="hu-HU" sz="2400" b="1" dirty="0"/>
              <a:t>Az események </a:t>
            </a:r>
            <a:r>
              <a:rPr lang="hu-HU" dirty="0" smtClean="0">
                <a:solidFill>
                  <a:schemeClr val="tx1"/>
                </a:solidFill>
              </a:rPr>
              <a:t>(</a:t>
            </a:r>
            <a:r>
              <a:rPr lang="hu-HU" sz="2400" i="1" dirty="0" err="1" smtClean="0">
                <a:solidFill>
                  <a:srgbClr val="FF0000"/>
                </a:solidFill>
              </a:rPr>
              <a:t>events</a:t>
            </a:r>
            <a:r>
              <a:rPr lang="hu-HU" dirty="0">
                <a:solidFill>
                  <a:schemeClr val="tx1"/>
                </a:solidFill>
              </a:rPr>
              <a:t>)</a:t>
            </a:r>
            <a:r>
              <a:rPr lang="hu-HU" dirty="0" smtClean="0">
                <a:solidFill>
                  <a:schemeClr val="tx1"/>
                </a:solidFill>
              </a:rPr>
              <a:t>:</a:t>
            </a:r>
          </a:p>
          <a:p>
            <a:pPr marL="1165225" indent="-442913"/>
            <a:r>
              <a:rPr lang="hu-HU" dirty="0">
                <a:solidFill>
                  <a:schemeClr val="tx1"/>
                </a:solidFill>
              </a:rPr>
              <a:t>esemény osztályok példányai</a:t>
            </a:r>
          </a:p>
          <a:p>
            <a:pPr marL="1165225" indent="-442913"/>
            <a:r>
              <a:rPr lang="hu-HU" dirty="0">
                <a:solidFill>
                  <a:schemeClr val="tx1"/>
                </a:solidFill>
              </a:rPr>
              <a:t>van egy forrásuk (</a:t>
            </a:r>
            <a:r>
              <a:rPr lang="hu-HU" i="1" dirty="0" err="1">
                <a:solidFill>
                  <a:schemeClr val="tx1"/>
                </a:solidFill>
              </a:rPr>
              <a:t>source</a:t>
            </a:r>
            <a:r>
              <a:rPr lang="hu-HU" dirty="0">
                <a:solidFill>
                  <a:schemeClr val="tx1"/>
                </a:solidFill>
              </a:rPr>
              <a:t>)</a:t>
            </a:r>
          </a:p>
          <a:p>
            <a:pPr marL="1165225" indent="-442913"/>
            <a:r>
              <a:rPr lang="hu-HU" dirty="0">
                <a:solidFill>
                  <a:schemeClr val="tx1"/>
                </a:solidFill>
              </a:rPr>
              <a:t>lehet egy vagy több </a:t>
            </a:r>
            <a:r>
              <a:rPr lang="hu-HU" dirty="0" smtClean="0">
                <a:solidFill>
                  <a:schemeClr val="tx1"/>
                </a:solidFill>
              </a:rPr>
              <a:t>címzettjük (</a:t>
            </a:r>
            <a:r>
              <a:rPr lang="hu-HU" i="1" dirty="0" smtClean="0">
                <a:solidFill>
                  <a:schemeClr val="tx1"/>
                </a:solidFill>
              </a:rPr>
              <a:t>receptorok</a:t>
            </a:r>
            <a:r>
              <a:rPr lang="hu-HU" dirty="0" smtClean="0">
                <a:solidFill>
                  <a:schemeClr val="tx1"/>
                </a:solidFill>
              </a:rPr>
              <a:t>)</a:t>
            </a:r>
            <a:endParaRPr lang="hu-HU" dirty="0">
              <a:solidFill>
                <a:schemeClr val="tx1"/>
              </a:solidFill>
            </a:endParaRPr>
          </a:p>
          <a:p>
            <a:pPr marL="355600" indent="0">
              <a:buNone/>
            </a:pPr>
            <a:r>
              <a:rPr lang="hu-HU" sz="2400" b="1" dirty="0"/>
              <a:t>A </a:t>
            </a:r>
            <a:r>
              <a:rPr lang="hu-HU" sz="2400" b="1" dirty="0" smtClean="0"/>
              <a:t>megfigyelők </a:t>
            </a:r>
            <a:r>
              <a:rPr lang="hu-HU" dirty="0">
                <a:solidFill>
                  <a:schemeClr val="tx1"/>
                </a:solidFill>
              </a:rPr>
              <a:t>(</a:t>
            </a:r>
            <a:r>
              <a:rPr lang="hu-HU" sz="2400" i="1" dirty="0" err="1">
                <a:solidFill>
                  <a:srgbClr val="FF0000"/>
                </a:solidFill>
              </a:rPr>
              <a:t>observer</a:t>
            </a:r>
            <a:r>
              <a:rPr lang="hu-HU" dirty="0">
                <a:solidFill>
                  <a:schemeClr val="tx1"/>
                </a:solidFill>
              </a:rPr>
              <a:t>) </a:t>
            </a:r>
            <a:r>
              <a:rPr lang="hu-HU" dirty="0" smtClean="0">
                <a:solidFill>
                  <a:schemeClr val="tx1"/>
                </a:solidFill>
              </a:rPr>
              <a:t>:</a:t>
            </a:r>
          </a:p>
          <a:p>
            <a:pPr marL="1165225" indent="-442913"/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>
                <a:solidFill>
                  <a:schemeClr val="tx1"/>
                </a:solidFill>
              </a:rPr>
              <a:t>egy-egy </a:t>
            </a:r>
            <a:r>
              <a:rPr lang="hu-HU" i="1" dirty="0" err="1">
                <a:solidFill>
                  <a:schemeClr val="tx1"/>
                </a:solidFill>
              </a:rPr>
              <a:t>Listener</a:t>
            </a:r>
            <a:r>
              <a:rPr lang="hu-HU" dirty="0">
                <a:solidFill>
                  <a:schemeClr val="tx1"/>
                </a:solidFill>
              </a:rPr>
              <a:t> interfész megvalósításai</a:t>
            </a:r>
          </a:p>
        </p:txBody>
      </p:sp>
      <p:sp>
        <p:nvSpPr>
          <p:cNvPr id="5" name="Cím 1"/>
          <p:cNvSpPr>
            <a:spLocks noGrp="1"/>
          </p:cNvSpPr>
          <p:nvPr>
            <p:ph type="title"/>
          </p:nvPr>
        </p:nvSpPr>
        <p:spPr>
          <a:xfrm>
            <a:off x="741145" y="292744"/>
            <a:ext cx="10693667" cy="805090"/>
          </a:xfrm>
        </p:spPr>
        <p:txBody>
          <a:bodyPr>
            <a:normAutofit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hu-HU" sz="3000" dirty="0" smtClean="0">
                <a:solidFill>
                  <a:srgbClr val="C00000"/>
                </a:solidFill>
              </a:rPr>
              <a:t>b. Eseménykezelés</a:t>
            </a:r>
            <a:r>
              <a:rPr lang="en-GB" sz="3000" dirty="0" smtClean="0">
                <a:solidFill>
                  <a:srgbClr val="C00000"/>
                </a:solidFill>
              </a:rPr>
              <a:t> (</a:t>
            </a:r>
            <a:r>
              <a:rPr lang="en-GB" sz="3000" i="1" dirty="0" smtClean="0">
                <a:solidFill>
                  <a:srgbClr val="C00000"/>
                </a:solidFill>
              </a:rPr>
              <a:t>event handling</a:t>
            </a:r>
            <a:r>
              <a:rPr lang="en-GB" sz="3000" dirty="0" smtClean="0">
                <a:solidFill>
                  <a:srgbClr val="C00000"/>
                </a:solidFill>
              </a:rPr>
              <a:t>)</a:t>
            </a:r>
            <a:endParaRPr lang="hu-HU" sz="3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63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43276" y="320843"/>
            <a:ext cx="9875520" cy="699436"/>
          </a:xfrm>
        </p:spPr>
        <p:txBody>
          <a:bodyPr>
            <a:normAutofit/>
          </a:bodyPr>
          <a:lstStyle/>
          <a:p>
            <a:r>
              <a:rPr lang="hu-HU" sz="2800" dirty="0">
                <a:solidFill>
                  <a:srgbClr val="C00000"/>
                </a:solidFill>
              </a:rPr>
              <a:t>Példa egyszerű </a:t>
            </a:r>
            <a:r>
              <a:rPr lang="hu-HU" sz="2800" dirty="0" smtClean="0">
                <a:solidFill>
                  <a:srgbClr val="C00000"/>
                </a:solidFill>
              </a:rPr>
              <a:t>eseménykezelésre: gomb lenyomása</a:t>
            </a:r>
            <a:endParaRPr lang="en-GB" sz="2800" dirty="0">
              <a:solidFill>
                <a:srgbClr val="C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02644" y="1020279"/>
            <a:ext cx="10789920" cy="544789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marL="4572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hu-HU" sz="2400" b="1" dirty="0" smtClean="0"/>
              <a:t>A </a:t>
            </a:r>
            <a:r>
              <a:rPr lang="hu-HU" sz="2400" b="1" dirty="0"/>
              <a:t>gomb</a:t>
            </a:r>
            <a:r>
              <a:rPr lang="hu-HU" sz="2400" dirty="0" smtClean="0">
                <a:solidFill>
                  <a:schemeClr val="tx1"/>
                </a:solidFill>
              </a:rPr>
              <a:t>: az esemény forrása</a:t>
            </a:r>
          </a:p>
          <a:p>
            <a:pPr marL="4572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hu-HU" dirty="0">
                <a:solidFill>
                  <a:schemeClr val="tx1"/>
                </a:solidFill>
              </a:rPr>
              <a:t>	</a:t>
            </a:r>
            <a:r>
              <a:rPr lang="en-GB" dirty="0" smtClean="0">
                <a:solidFill>
                  <a:schemeClr val="tx1"/>
                </a:solidFill>
              </a:rPr>
              <a:t>	</a:t>
            </a:r>
            <a:r>
              <a:rPr lang="hu-HU" b="1" dirty="0" err="1" smtClean="0">
                <a:solidFill>
                  <a:schemeClr val="tx1"/>
                </a:solidFill>
              </a:rPr>
              <a:t>Button</a:t>
            </a:r>
            <a:r>
              <a:rPr lang="hu-HU" b="1" dirty="0" smtClean="0">
                <a:solidFill>
                  <a:schemeClr val="tx1"/>
                </a:solidFill>
              </a:rPr>
              <a:t> b </a:t>
            </a:r>
            <a:r>
              <a:rPr lang="en-GB" b="1" dirty="0" smtClean="0">
                <a:solidFill>
                  <a:schemeClr val="tx1"/>
                </a:solidFill>
              </a:rPr>
              <a:t>= new Button(“OK”);</a:t>
            </a:r>
          </a:p>
          <a:p>
            <a:pPr marL="4572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2400" b="1" dirty="0" err="1"/>
              <a:t>Az</a:t>
            </a:r>
            <a:r>
              <a:rPr lang="en-GB" sz="2400" b="1" dirty="0"/>
              <a:t> </a:t>
            </a:r>
            <a:r>
              <a:rPr lang="en-GB" sz="2400" b="1" dirty="0" err="1"/>
              <a:t>esem</a:t>
            </a:r>
            <a:r>
              <a:rPr lang="hu-HU" sz="2400" b="1" dirty="0" err="1"/>
              <a:t>ény</a:t>
            </a:r>
            <a:r>
              <a:rPr lang="hu-HU" sz="2400" dirty="0" smtClean="0">
                <a:solidFill>
                  <a:schemeClr val="tx1"/>
                </a:solidFill>
              </a:rPr>
              <a:t>: </a:t>
            </a:r>
            <a:r>
              <a:rPr lang="hu-HU" sz="2400" i="1" dirty="0" err="1" smtClean="0">
                <a:solidFill>
                  <a:srgbClr val="FF0000"/>
                </a:solidFill>
              </a:rPr>
              <a:t>ActionEvent</a:t>
            </a:r>
            <a:r>
              <a:rPr lang="hu-HU" sz="2400" dirty="0" smtClean="0">
                <a:solidFill>
                  <a:schemeClr val="tx1"/>
                </a:solidFill>
              </a:rPr>
              <a:t> típusú, az </a:t>
            </a:r>
            <a:r>
              <a:rPr lang="hu-HU" sz="2400" i="1" dirty="0" err="1" smtClean="0">
                <a:solidFill>
                  <a:srgbClr val="FF0000"/>
                </a:solidFill>
              </a:rPr>
              <a:t>ActionListener</a:t>
            </a:r>
            <a:r>
              <a:rPr lang="hu-HU" sz="2400" dirty="0" smtClean="0">
                <a:solidFill>
                  <a:schemeClr val="tx1"/>
                </a:solidFill>
              </a:rPr>
              <a:t> interfészt kell implementálnunk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400" dirty="0" smtClean="0">
                <a:solidFill>
                  <a:schemeClr val="tx1"/>
                </a:solidFill>
              </a:rPr>
              <a:t>	</a:t>
            </a:r>
            <a:r>
              <a:rPr lang="hu-HU" sz="2400" dirty="0" smtClean="0">
                <a:solidFill>
                  <a:srgbClr val="0070C0"/>
                </a:solidFill>
              </a:rPr>
              <a:t>A megfigyelő regisztrálásához szükséges metódus:</a:t>
            </a:r>
          </a:p>
          <a:p>
            <a:pPr marL="4572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hu-HU" sz="2400" dirty="0">
                <a:solidFill>
                  <a:schemeClr val="tx1"/>
                </a:solidFill>
              </a:rPr>
              <a:t>	</a:t>
            </a:r>
            <a:r>
              <a:rPr lang="hu-HU" sz="2400" dirty="0" smtClean="0">
                <a:solidFill>
                  <a:schemeClr val="tx1"/>
                </a:solidFill>
              </a:rPr>
              <a:t>	</a:t>
            </a:r>
            <a:r>
              <a:rPr lang="hu-HU" b="1" dirty="0" err="1" smtClean="0">
                <a:solidFill>
                  <a:schemeClr val="tx1"/>
                </a:solidFill>
              </a:rPr>
              <a:t>public</a:t>
            </a:r>
            <a:r>
              <a:rPr lang="hu-HU" b="1" dirty="0" smtClean="0">
                <a:solidFill>
                  <a:schemeClr val="tx1"/>
                </a:solidFill>
              </a:rPr>
              <a:t> </a:t>
            </a:r>
            <a:r>
              <a:rPr lang="hu-HU" b="1" dirty="0" err="1" smtClean="0">
                <a:solidFill>
                  <a:schemeClr val="tx1"/>
                </a:solidFill>
              </a:rPr>
              <a:t>void</a:t>
            </a:r>
            <a:r>
              <a:rPr lang="hu-HU" b="1" dirty="0" smtClean="0">
                <a:solidFill>
                  <a:schemeClr val="tx1"/>
                </a:solidFill>
              </a:rPr>
              <a:t> </a:t>
            </a:r>
            <a:r>
              <a:rPr lang="hu-HU" b="1" dirty="0" err="1" smtClean="0">
                <a:solidFill>
                  <a:schemeClr val="tx1"/>
                </a:solidFill>
              </a:rPr>
              <a:t>addActionListener</a:t>
            </a:r>
            <a:r>
              <a:rPr lang="hu-HU" b="1" dirty="0" smtClean="0">
                <a:solidFill>
                  <a:schemeClr val="tx1"/>
                </a:solidFill>
              </a:rPr>
              <a:t>(</a:t>
            </a:r>
            <a:r>
              <a:rPr lang="hu-HU" b="1" dirty="0" err="1" smtClean="0">
                <a:solidFill>
                  <a:schemeClr val="tx1"/>
                </a:solidFill>
              </a:rPr>
              <a:t>ActionListener</a:t>
            </a:r>
            <a:r>
              <a:rPr lang="hu-HU" b="1" dirty="0" smtClean="0">
                <a:solidFill>
                  <a:schemeClr val="tx1"/>
                </a:solidFill>
              </a:rPr>
              <a:t> </a:t>
            </a:r>
            <a:r>
              <a:rPr lang="hu-HU" b="1" dirty="0" err="1" smtClean="0">
                <a:solidFill>
                  <a:schemeClr val="tx1"/>
                </a:solidFill>
              </a:rPr>
              <a:t>listener</a:t>
            </a:r>
            <a:r>
              <a:rPr lang="hu-HU" b="1" dirty="0" smtClean="0">
                <a:solidFill>
                  <a:schemeClr val="tx1"/>
                </a:solidFill>
              </a:rPr>
              <a:t>)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hu-HU" sz="2400" dirty="0" smtClean="0">
                <a:solidFill>
                  <a:schemeClr val="tx1"/>
                </a:solidFill>
              </a:rPr>
              <a:t>	</a:t>
            </a:r>
            <a:r>
              <a:rPr lang="hu-HU" sz="2400" dirty="0" smtClean="0">
                <a:solidFill>
                  <a:srgbClr val="0070C0"/>
                </a:solidFill>
              </a:rPr>
              <a:t>A </a:t>
            </a:r>
            <a:r>
              <a:rPr lang="hu-HU" sz="2400" dirty="0">
                <a:solidFill>
                  <a:srgbClr val="0070C0"/>
                </a:solidFill>
              </a:rPr>
              <a:t>megfigyelő eltávolításához szükséges </a:t>
            </a:r>
            <a:r>
              <a:rPr lang="hu-HU" sz="2400" dirty="0" smtClean="0">
                <a:solidFill>
                  <a:srgbClr val="0070C0"/>
                </a:solidFill>
              </a:rPr>
              <a:t>metódus:</a:t>
            </a:r>
          </a:p>
          <a:p>
            <a:pPr marL="4572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hu-HU" sz="2400" dirty="0">
                <a:solidFill>
                  <a:schemeClr val="tx1"/>
                </a:solidFill>
              </a:rPr>
              <a:t> </a:t>
            </a:r>
            <a:r>
              <a:rPr lang="hu-HU" sz="2400" dirty="0" smtClean="0">
                <a:solidFill>
                  <a:schemeClr val="tx1"/>
                </a:solidFill>
              </a:rPr>
              <a:t>		</a:t>
            </a:r>
            <a:r>
              <a:rPr lang="hu-HU" b="1" dirty="0" err="1" smtClean="0">
                <a:solidFill>
                  <a:schemeClr val="tx1"/>
                </a:solidFill>
              </a:rPr>
              <a:t>public</a:t>
            </a:r>
            <a:r>
              <a:rPr lang="hu-HU" b="1" dirty="0" smtClean="0">
                <a:solidFill>
                  <a:schemeClr val="tx1"/>
                </a:solidFill>
              </a:rPr>
              <a:t> </a:t>
            </a:r>
            <a:r>
              <a:rPr lang="hu-HU" b="1" dirty="0" err="1">
                <a:solidFill>
                  <a:schemeClr val="tx1"/>
                </a:solidFill>
              </a:rPr>
              <a:t>void</a:t>
            </a:r>
            <a:r>
              <a:rPr lang="hu-HU" b="1" dirty="0">
                <a:solidFill>
                  <a:schemeClr val="tx1"/>
                </a:solidFill>
              </a:rPr>
              <a:t> </a:t>
            </a:r>
            <a:r>
              <a:rPr lang="hu-HU" b="1" dirty="0" err="1">
                <a:solidFill>
                  <a:schemeClr val="tx1"/>
                </a:solidFill>
              </a:rPr>
              <a:t>removeActionListener</a:t>
            </a:r>
            <a:r>
              <a:rPr lang="hu-HU" b="1" dirty="0">
                <a:solidFill>
                  <a:schemeClr val="tx1"/>
                </a:solidFill>
              </a:rPr>
              <a:t> (</a:t>
            </a:r>
            <a:r>
              <a:rPr lang="hu-HU" b="1" dirty="0" err="1">
                <a:solidFill>
                  <a:schemeClr val="tx1"/>
                </a:solidFill>
              </a:rPr>
              <a:t>ActionListener</a:t>
            </a:r>
            <a:r>
              <a:rPr lang="hu-HU" b="1" dirty="0">
                <a:solidFill>
                  <a:schemeClr val="tx1"/>
                </a:solidFill>
              </a:rPr>
              <a:t> </a:t>
            </a:r>
            <a:r>
              <a:rPr lang="hu-HU" b="1" dirty="0" err="1">
                <a:solidFill>
                  <a:schemeClr val="tx1"/>
                </a:solidFill>
              </a:rPr>
              <a:t>listener</a:t>
            </a:r>
            <a:r>
              <a:rPr lang="hu-HU" b="1" dirty="0" smtClean="0">
                <a:solidFill>
                  <a:schemeClr val="tx1"/>
                </a:solidFill>
              </a:rPr>
              <a:t>)</a:t>
            </a:r>
          </a:p>
          <a:p>
            <a:pPr marL="4572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hu-HU" sz="2400" b="1" dirty="0"/>
              <a:t>A megfigyelő</a:t>
            </a:r>
            <a:r>
              <a:rPr lang="hu-HU" b="1" dirty="0" smtClean="0">
                <a:solidFill>
                  <a:schemeClr val="tx1"/>
                </a:solidFill>
              </a:rPr>
              <a:t>: </a:t>
            </a:r>
            <a:r>
              <a:rPr lang="hu-HU" sz="2400" dirty="0">
                <a:solidFill>
                  <a:schemeClr val="tx1"/>
                </a:solidFill>
              </a:rPr>
              <a:t>implementálja az </a:t>
            </a:r>
            <a:r>
              <a:rPr lang="hu-HU" sz="2400" i="1" dirty="0" err="1">
                <a:solidFill>
                  <a:srgbClr val="FF0000"/>
                </a:solidFill>
              </a:rPr>
              <a:t>actionPerformed</a:t>
            </a:r>
            <a:r>
              <a:rPr lang="hu-HU" sz="2400" dirty="0" smtClean="0">
                <a:solidFill>
                  <a:schemeClr val="tx1"/>
                </a:solidFill>
              </a:rPr>
              <a:t> metódust</a:t>
            </a:r>
          </a:p>
          <a:p>
            <a:pPr marL="4572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hu-HU" sz="2400" dirty="0">
                <a:solidFill>
                  <a:schemeClr val="tx1"/>
                </a:solidFill>
              </a:rPr>
              <a:t>	</a:t>
            </a:r>
            <a:r>
              <a:rPr lang="hu-HU" sz="2400" dirty="0" smtClean="0">
                <a:solidFill>
                  <a:schemeClr val="tx1"/>
                </a:solidFill>
              </a:rPr>
              <a:t>	</a:t>
            </a:r>
            <a:r>
              <a:rPr lang="hu-HU" b="1" dirty="0" err="1">
                <a:solidFill>
                  <a:schemeClr val="tx1"/>
                </a:solidFill>
              </a:rPr>
              <a:t>class</a:t>
            </a:r>
            <a:r>
              <a:rPr lang="hu-HU" b="1" dirty="0">
                <a:solidFill>
                  <a:schemeClr val="tx1"/>
                </a:solidFill>
              </a:rPr>
              <a:t> Receptor </a:t>
            </a:r>
            <a:r>
              <a:rPr lang="hu-HU" b="1" dirty="0" err="1">
                <a:solidFill>
                  <a:schemeClr val="tx1"/>
                </a:solidFill>
              </a:rPr>
              <a:t>implements</a:t>
            </a:r>
            <a:r>
              <a:rPr lang="hu-HU" b="1" dirty="0">
                <a:solidFill>
                  <a:schemeClr val="tx1"/>
                </a:solidFill>
              </a:rPr>
              <a:t> </a:t>
            </a:r>
            <a:r>
              <a:rPr lang="hu-HU" b="1" dirty="0" err="1">
                <a:solidFill>
                  <a:schemeClr val="tx1"/>
                </a:solidFill>
              </a:rPr>
              <a:t>ActionListener</a:t>
            </a:r>
            <a:r>
              <a:rPr lang="hu-HU" b="1" dirty="0">
                <a:solidFill>
                  <a:schemeClr val="tx1"/>
                </a:solidFill>
              </a:rPr>
              <a:t> </a:t>
            </a:r>
            <a:r>
              <a:rPr lang="en-GB" b="1" dirty="0">
                <a:solidFill>
                  <a:schemeClr val="tx1"/>
                </a:solidFill>
              </a:rPr>
              <a:t>{</a:t>
            </a:r>
          </a:p>
          <a:p>
            <a:pPr marL="4572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GB" b="1" dirty="0">
                <a:solidFill>
                  <a:schemeClr val="tx1"/>
                </a:solidFill>
              </a:rPr>
              <a:t>			public void </a:t>
            </a:r>
            <a:r>
              <a:rPr lang="en-GB" b="1" dirty="0" err="1">
                <a:solidFill>
                  <a:schemeClr val="tx1"/>
                </a:solidFill>
              </a:rPr>
              <a:t>actionPerformed</a:t>
            </a:r>
            <a:r>
              <a:rPr lang="en-GB" b="1" dirty="0">
                <a:solidFill>
                  <a:schemeClr val="tx1"/>
                </a:solidFill>
              </a:rPr>
              <a:t> (</a:t>
            </a:r>
            <a:r>
              <a:rPr lang="en-GB" b="1" dirty="0" err="1">
                <a:solidFill>
                  <a:schemeClr val="tx1"/>
                </a:solidFill>
              </a:rPr>
              <a:t>ActionEvent</a:t>
            </a:r>
            <a:r>
              <a:rPr lang="en-GB" b="1" dirty="0">
                <a:solidFill>
                  <a:schemeClr val="tx1"/>
                </a:solidFill>
              </a:rPr>
              <a:t> e) {</a:t>
            </a:r>
          </a:p>
          <a:p>
            <a:pPr marL="4572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GB" b="1" dirty="0">
                <a:solidFill>
                  <a:schemeClr val="tx1"/>
                </a:solidFill>
              </a:rPr>
              <a:t>				//</a:t>
            </a:r>
            <a:r>
              <a:rPr lang="en-GB" b="1" dirty="0" err="1">
                <a:solidFill>
                  <a:schemeClr val="tx1"/>
                </a:solidFill>
              </a:rPr>
              <a:t>az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esem</a:t>
            </a:r>
            <a:r>
              <a:rPr lang="hu-HU" b="1" dirty="0" err="1">
                <a:solidFill>
                  <a:schemeClr val="tx1"/>
                </a:solidFill>
              </a:rPr>
              <a:t>énykor</a:t>
            </a:r>
            <a:r>
              <a:rPr lang="hu-HU" b="1" dirty="0">
                <a:solidFill>
                  <a:schemeClr val="tx1"/>
                </a:solidFill>
              </a:rPr>
              <a:t> végrehajtandó kód …</a:t>
            </a:r>
          </a:p>
          <a:p>
            <a:pPr marL="4572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hu-HU" b="1" dirty="0">
                <a:solidFill>
                  <a:schemeClr val="tx1"/>
                </a:solidFill>
              </a:rPr>
              <a:t>			</a:t>
            </a:r>
            <a:r>
              <a:rPr lang="en-GB" b="1" dirty="0">
                <a:solidFill>
                  <a:schemeClr val="tx1"/>
                </a:solidFill>
              </a:rPr>
              <a:t>}</a:t>
            </a:r>
          </a:p>
          <a:p>
            <a:pPr marL="4572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GB" b="1" dirty="0">
                <a:solidFill>
                  <a:schemeClr val="tx1"/>
                </a:solidFill>
              </a:rPr>
              <a:t>		}</a:t>
            </a:r>
          </a:p>
          <a:p>
            <a:pPr marL="4572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2400" b="1" dirty="0"/>
              <a:t>A c</a:t>
            </a:r>
            <a:r>
              <a:rPr lang="hu-HU" sz="2400" b="1" dirty="0"/>
              <a:t>í</a:t>
            </a:r>
            <a:r>
              <a:rPr lang="en-GB" sz="2400" b="1" dirty="0" err="1"/>
              <a:t>mzett</a:t>
            </a:r>
            <a:r>
              <a:rPr lang="en-GB" sz="2400" b="1" dirty="0"/>
              <a:t> </a:t>
            </a:r>
            <a:r>
              <a:rPr lang="en-GB" sz="2400" b="1" dirty="0" err="1"/>
              <a:t>regisztr</a:t>
            </a:r>
            <a:r>
              <a:rPr lang="hu-HU" sz="2400" b="1" dirty="0"/>
              <a:t>á</a:t>
            </a:r>
            <a:r>
              <a:rPr lang="en-GB" sz="2400" b="1" dirty="0"/>
              <a:t>l</a:t>
            </a:r>
            <a:r>
              <a:rPr lang="hu-HU" sz="2400" b="1" dirty="0"/>
              <a:t>á</a:t>
            </a:r>
            <a:r>
              <a:rPr lang="en-GB" sz="2400" b="1" dirty="0" err="1"/>
              <a:t>sa</a:t>
            </a:r>
            <a:r>
              <a:rPr lang="hu-HU" sz="2400" dirty="0" smtClean="0">
                <a:solidFill>
                  <a:schemeClr val="tx1"/>
                </a:solidFill>
              </a:rPr>
              <a:t>:</a:t>
            </a:r>
          </a:p>
          <a:p>
            <a:pPr marL="4572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hu-HU" sz="2400" dirty="0">
                <a:solidFill>
                  <a:schemeClr val="tx1"/>
                </a:solidFill>
              </a:rPr>
              <a:t>	</a:t>
            </a:r>
            <a:r>
              <a:rPr lang="hu-HU" sz="2400" dirty="0" smtClean="0">
                <a:solidFill>
                  <a:schemeClr val="tx1"/>
                </a:solidFill>
              </a:rPr>
              <a:t>	</a:t>
            </a:r>
            <a:r>
              <a:rPr lang="hu-HU" b="1" dirty="0" err="1">
                <a:solidFill>
                  <a:schemeClr val="tx1"/>
                </a:solidFill>
              </a:rPr>
              <a:t>b.addActionListener</a:t>
            </a:r>
            <a:r>
              <a:rPr lang="hu-HU" b="1" dirty="0">
                <a:solidFill>
                  <a:schemeClr val="tx1"/>
                </a:solidFill>
              </a:rPr>
              <a:t> (</a:t>
            </a:r>
            <a:r>
              <a:rPr lang="hu-HU" b="1" dirty="0" err="1">
                <a:solidFill>
                  <a:schemeClr val="tx1"/>
                </a:solidFill>
              </a:rPr>
              <a:t>new</a:t>
            </a:r>
            <a:r>
              <a:rPr lang="hu-HU" b="1" dirty="0">
                <a:solidFill>
                  <a:schemeClr val="tx1"/>
                </a:solidFill>
              </a:rPr>
              <a:t> Receptor ())</a:t>
            </a:r>
            <a:r>
              <a:rPr lang="en-GB" b="1" dirty="0">
                <a:solidFill>
                  <a:schemeClr val="tx1"/>
                </a:solidFill>
              </a:rPr>
              <a:t>;</a:t>
            </a:r>
            <a:endParaRPr lang="hu-H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99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ázis">
  <a:themeElements>
    <a:clrScheme name="Kék–zöld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Báz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áz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Alap</Template>
  <TotalTime>1512</TotalTime>
  <Words>398</Words>
  <Application>Microsoft Office PowerPoint</Application>
  <PresentationFormat>Widescreen</PresentationFormat>
  <Paragraphs>199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Corbel</vt:lpstr>
      <vt:lpstr>Wingdings</vt:lpstr>
      <vt:lpstr>Bázis</vt:lpstr>
      <vt:lpstr>A Java programozási nyelvRől</vt:lpstr>
      <vt:lpstr>2. Grafikus felhasználói felületek és eseménykezelés</vt:lpstr>
      <vt:lpstr>a. A java.awt csomag</vt:lpstr>
      <vt:lpstr>PowerPoint Presentation</vt:lpstr>
      <vt:lpstr>AWT komponensek</vt:lpstr>
      <vt:lpstr>Komponensek elrendezése: </vt:lpstr>
      <vt:lpstr>Példa: keret készítése, 2 gombbal és 1 címkével</vt:lpstr>
      <vt:lpstr>b. Eseménykezelés (event handling)</vt:lpstr>
      <vt:lpstr>Példa egyszerű eseménykezelésre: gomb lenyomása</vt:lpstr>
      <vt:lpstr>AWT események</vt:lpstr>
      <vt:lpstr>Általános AWT események</vt:lpstr>
      <vt:lpstr>Bizonyos komponenstípusokhoz kötődő AWT események</vt:lpstr>
      <vt:lpstr>c. Gyakorlatok</vt:lpstr>
      <vt:lpstr>Megoldási javaslatok</vt:lpstr>
      <vt:lpstr>Felhasznált irodalom: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Java programozási nyelv alapjai</dc:title>
  <dc:creator>Kati</dc:creator>
  <cp:lastModifiedBy>admin</cp:lastModifiedBy>
  <cp:revision>169</cp:revision>
  <dcterms:created xsi:type="dcterms:W3CDTF">2019-04-02T16:22:34Z</dcterms:created>
  <dcterms:modified xsi:type="dcterms:W3CDTF">2019-05-11T07:55:57Z</dcterms:modified>
</cp:coreProperties>
</file>